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6"/>
  </p:notesMasterIdLst>
  <p:sldIdLst>
    <p:sldId id="1779" r:id="rId2"/>
    <p:sldId id="616" r:id="rId3"/>
    <p:sldId id="1340" r:id="rId4"/>
    <p:sldId id="1679" r:id="rId5"/>
    <p:sldId id="1800" r:id="rId6"/>
    <p:sldId id="1732" r:id="rId7"/>
    <p:sldId id="1733" r:id="rId8"/>
    <p:sldId id="1734" r:id="rId9"/>
    <p:sldId id="1735" r:id="rId10"/>
    <p:sldId id="1801" r:id="rId11"/>
    <p:sldId id="1736" r:id="rId12"/>
    <p:sldId id="1737" r:id="rId13"/>
    <p:sldId id="1802" r:id="rId14"/>
    <p:sldId id="1738" r:id="rId15"/>
    <p:sldId id="1803" r:id="rId16"/>
    <p:sldId id="1680" r:id="rId17"/>
    <p:sldId id="1740" r:id="rId18"/>
    <p:sldId id="1804" r:id="rId19"/>
    <p:sldId id="1681" r:id="rId20"/>
    <p:sldId id="1745" r:id="rId21"/>
    <p:sldId id="1742" r:id="rId22"/>
    <p:sldId id="1743" r:id="rId23"/>
    <p:sldId id="1805" r:id="rId24"/>
    <p:sldId id="1744" r:id="rId25"/>
    <p:sldId id="1746" r:id="rId26"/>
    <p:sldId id="1747" r:id="rId27"/>
    <p:sldId id="1807" r:id="rId28"/>
    <p:sldId id="1806" r:id="rId29"/>
    <p:sldId id="1748" r:id="rId30"/>
    <p:sldId id="1749" r:id="rId31"/>
    <p:sldId id="1808" r:id="rId32"/>
    <p:sldId id="1750" r:id="rId33"/>
    <p:sldId id="1751" r:id="rId34"/>
    <p:sldId id="1752" r:id="rId35"/>
    <p:sldId id="1762" r:id="rId36"/>
    <p:sldId id="1809" r:id="rId37"/>
    <p:sldId id="1753" r:id="rId38"/>
    <p:sldId id="1810" r:id="rId39"/>
    <p:sldId id="1754" r:id="rId40"/>
    <p:sldId id="1811" r:id="rId41"/>
    <p:sldId id="1755" r:id="rId42"/>
    <p:sldId id="1756" r:id="rId43"/>
    <p:sldId id="1757" r:id="rId44"/>
    <p:sldId id="1758" r:id="rId45"/>
    <p:sldId id="1812" r:id="rId46"/>
    <p:sldId id="1759" r:id="rId47"/>
    <p:sldId id="1760" r:id="rId48"/>
    <p:sldId id="1813" r:id="rId49"/>
    <p:sldId id="1761" r:id="rId50"/>
    <p:sldId id="1763" r:id="rId51"/>
    <p:sldId id="1814" r:id="rId52"/>
    <p:sldId id="1764" r:id="rId53"/>
    <p:sldId id="1765" r:id="rId54"/>
    <p:sldId id="1766" r:id="rId55"/>
    <p:sldId id="1774" r:id="rId56"/>
    <p:sldId id="1815" r:id="rId57"/>
    <p:sldId id="1775" r:id="rId58"/>
    <p:sldId id="1776" r:id="rId59"/>
    <p:sldId id="1777" r:id="rId60"/>
    <p:sldId id="1778" r:id="rId61"/>
    <p:sldId id="1767" r:id="rId62"/>
    <p:sldId id="1768" r:id="rId63"/>
    <p:sldId id="1780" r:id="rId64"/>
    <p:sldId id="1816" r:id="rId65"/>
    <p:sldId id="1781" r:id="rId66"/>
    <p:sldId id="1782" r:id="rId67"/>
    <p:sldId id="1783" r:id="rId68"/>
    <p:sldId id="1784" r:id="rId69"/>
    <p:sldId id="1785" r:id="rId70"/>
    <p:sldId id="1789" r:id="rId71"/>
    <p:sldId id="1786" r:id="rId72"/>
    <p:sldId id="1787" r:id="rId73"/>
    <p:sldId id="1790" r:id="rId74"/>
    <p:sldId id="1788" r:id="rId75"/>
    <p:sldId id="1791" r:id="rId76"/>
    <p:sldId id="1792" r:id="rId77"/>
    <p:sldId id="1793" r:id="rId78"/>
    <p:sldId id="1794" r:id="rId79"/>
    <p:sldId id="1795" r:id="rId80"/>
    <p:sldId id="1796" r:id="rId81"/>
    <p:sldId id="1797" r:id="rId82"/>
    <p:sldId id="1798" r:id="rId83"/>
    <p:sldId id="1769" r:id="rId84"/>
    <p:sldId id="1799"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8" autoAdjust="0"/>
    <p:restoredTop sz="94660" autoAdjust="0"/>
  </p:normalViewPr>
  <p:slideViewPr>
    <p:cSldViewPr snapToGrid="0">
      <p:cViewPr varScale="1">
        <p:scale>
          <a:sx n="70" d="100"/>
          <a:sy n="70" d="100"/>
        </p:scale>
        <p:origin x="540" y="72"/>
      </p:cViewPr>
      <p:guideLst/>
    </p:cSldViewPr>
  </p:slideViewPr>
  <p:outlineViewPr>
    <p:cViewPr>
      <p:scale>
        <a:sx n="33" d="100"/>
        <a:sy n="33" d="100"/>
      </p:scale>
      <p:origin x="0" y="-996"/>
    </p:cViewPr>
  </p:outlineViewPr>
  <p:notesTextViewPr>
    <p:cViewPr>
      <p:scale>
        <a:sx n="3" d="2"/>
        <a:sy n="3" d="2"/>
      </p:scale>
      <p:origin x="0" y="0"/>
    </p:cViewPr>
  </p:notesTextViewPr>
  <p:sorterViewPr>
    <p:cViewPr>
      <p:scale>
        <a:sx n="100" d="100"/>
        <a:sy n="100" d="100"/>
      </p:scale>
      <p:origin x="0" y="-7968"/>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42213-DDB9-4728-8900-26486C6300F9}"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25F62-A8BD-4EA6-9F51-0048E708EA1A}" type="slidenum">
              <a:rPr lang="en-US" smtClean="0"/>
              <a:t>‹#›</a:t>
            </a:fld>
            <a:endParaRPr lang="en-US"/>
          </a:p>
        </p:txBody>
      </p:sp>
    </p:spTree>
    <p:extLst>
      <p:ext uri="{BB962C8B-B14F-4D97-AF65-F5344CB8AC3E}">
        <p14:creationId xmlns:p14="http://schemas.microsoft.com/office/powerpoint/2010/main" val="77795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6/9/2022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970318"/>
          </a:xfrm>
          <a:prstGeom prst="rect">
            <a:avLst/>
          </a:prstGeom>
          <a:noFill/>
        </p:spPr>
        <p:txBody>
          <a:bodyPr wrap="square" rtlCol="0">
            <a:spAutoFit/>
          </a:bodyPr>
          <a:lstStyle/>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endParaRPr lang="en-US" sz="3600" dirty="0"/>
          </a:p>
        </p:txBody>
      </p:sp>
    </p:spTree>
    <p:extLst>
      <p:ext uri="{BB962C8B-B14F-4D97-AF65-F5344CB8AC3E}">
        <p14:creationId xmlns:p14="http://schemas.microsoft.com/office/powerpoint/2010/main" val="351608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4250036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A massive government survey of over 8,000 teens revealed a startling fact: “Nearly half of LGBTQ teens said they had contemplated suicide during the pandemic, compared with 14 percent of their heterosexual peers.” </a:t>
            </a:r>
          </a:p>
          <a:p>
            <a:r>
              <a:rPr lang="en-US" sz="2400" dirty="0"/>
              <a:t>	This has been the consistent line in our culture for well over a decade: “Many teens (realize? choose? declare? self-identify? were genetically preprogrammed?) as LGBTQ. But because they </a:t>
            </a:r>
            <a:r>
              <a:rPr lang="en-US" sz="2400" dirty="0" smtClean="0"/>
              <a:t>have not been </a:t>
            </a:r>
            <a:r>
              <a:rPr lang="en-US" sz="2400" dirty="0"/>
              <a:t>accepted by the larger </a:t>
            </a:r>
            <a:r>
              <a:rPr lang="en-US" sz="2400" dirty="0" smtClean="0"/>
              <a:t>culture </a:t>
            </a:r>
            <a:r>
              <a:rPr lang="en-US" sz="2400" dirty="0"/>
              <a:t>this has led to increased depression and suicide. </a:t>
            </a:r>
          </a:p>
          <a:p>
            <a:r>
              <a:rPr lang="en-US" sz="2400" dirty="0"/>
              <a:t>	But wait a minute: by all accounts acceptance, affirmation of LGBTQ preference in our society is at an all-time high, and so are suicidal tendencies among the same group. That cannot be! Apparently depression and suicide among his group is NOT CAUSED by non-acceptance and non-affirmation. </a:t>
            </a:r>
          </a:p>
        </p:txBody>
      </p:sp>
    </p:spTree>
    <p:extLst>
      <p:ext uri="{BB962C8B-B14F-4D97-AF65-F5344CB8AC3E}">
        <p14:creationId xmlns:p14="http://schemas.microsoft.com/office/powerpoint/2010/main" val="9707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Or is it possible that the new sexual morality, detached from the objective moral commands of the God who made us, cannot lead to increased human happiness, to human flourishing? We seem to be there now with almost universal abandonment of God’s standards, and yet young people </a:t>
            </a:r>
            <a:r>
              <a:rPr lang="en-US" sz="2400" dirty="0" smtClean="0"/>
              <a:t>are more </a:t>
            </a:r>
            <a:r>
              <a:rPr lang="en-US" sz="2400" dirty="0"/>
              <a:t>depressed and suicidal than ever before. </a:t>
            </a:r>
          </a:p>
          <a:p>
            <a:r>
              <a:rPr lang="en-US" sz="2400" dirty="0"/>
              <a:t>	What if male and female are ontological categories established by our Creator? What if “how I feel” is the delusion, a symptom </a:t>
            </a:r>
            <a:r>
              <a:rPr lang="en-US" sz="2400" dirty="0" smtClean="0"/>
              <a:t>of the spiritual </a:t>
            </a:r>
            <a:r>
              <a:rPr lang="en-US" sz="2400" dirty="0"/>
              <a:t>sickness called sin? Then conforming to the delusion will not be helpful, but will actually be harmful, hurtful, and in the end is hateful. </a:t>
            </a:r>
          </a:p>
        </p:txBody>
      </p:sp>
    </p:spTree>
    <p:extLst>
      <p:ext uri="{BB962C8B-B14F-4D97-AF65-F5344CB8AC3E}">
        <p14:creationId xmlns:p14="http://schemas.microsoft.com/office/powerpoint/2010/main" val="374066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elusion Develop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968992" y="17208"/>
            <a:ext cx="10279878" cy="6840792"/>
          </a:xfrm>
          <a:prstGeom prst="rect">
            <a:avLst/>
          </a:prstGeom>
        </p:spPr>
      </p:pic>
    </p:spTree>
    <p:extLst>
      <p:ext uri="{BB962C8B-B14F-4D97-AF65-F5344CB8AC3E}">
        <p14:creationId xmlns:p14="http://schemas.microsoft.com/office/powerpoint/2010/main" val="4071520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I know that a lot of people think they are helping those confused about their sexuality by expressing blanket affirmation and </a:t>
            </a:r>
            <a:r>
              <a:rPr lang="en-US" sz="2400" dirty="0" smtClean="0"/>
              <a:t>acceptance/celebration.</a:t>
            </a:r>
          </a:p>
          <a:p>
            <a:r>
              <a:rPr lang="en-US" sz="2400" dirty="0"/>
              <a:t>	</a:t>
            </a:r>
            <a:r>
              <a:rPr lang="en-US" sz="2400" dirty="0" smtClean="0"/>
              <a:t>But </a:t>
            </a:r>
            <a:r>
              <a:rPr lang="en-US" sz="2400" dirty="0"/>
              <a:t>I suspect, I allege a darker motive on their part: cowardice. Wanting to be liked, wanting to be accepted themselves as a card-carrying member in good standing of the new sexual morality (“I’m hip, with it, woke!”) their only choice then is affirmation, of anything and everything. </a:t>
            </a:r>
            <a:endParaRPr lang="en-US" sz="2400" dirty="0" smtClean="0"/>
          </a:p>
          <a:p>
            <a:r>
              <a:rPr lang="en-US" sz="2400" dirty="0"/>
              <a:t>	</a:t>
            </a:r>
            <a:r>
              <a:rPr lang="en-US" sz="2400" dirty="0" smtClean="0"/>
              <a:t>And </a:t>
            </a:r>
            <a:r>
              <a:rPr lang="en-US" sz="2400" dirty="0"/>
              <a:t>it is not helping. It is increasing emotional depression, and suicidal tendencies. </a:t>
            </a:r>
            <a:endParaRPr lang="en-US" sz="2400" dirty="0" smtClean="0"/>
          </a:p>
          <a:p>
            <a:r>
              <a:rPr lang="en-US" sz="2400" dirty="0"/>
              <a:t>	</a:t>
            </a:r>
            <a:r>
              <a:rPr lang="en-US" sz="2400" dirty="0" smtClean="0"/>
              <a:t>I’ve </a:t>
            </a:r>
            <a:r>
              <a:rPr lang="en-US" sz="2400" dirty="0"/>
              <a:t>heard of physician-assisted suicide, but this may well be the first instance of widespread “coward-assisted suicide.” And even more seriously, </a:t>
            </a:r>
            <a:r>
              <a:rPr lang="en-US" sz="2400" dirty="0" smtClean="0"/>
              <a:t>eternal, spiritual </a:t>
            </a:r>
            <a:r>
              <a:rPr lang="en-US" sz="2400" dirty="0"/>
              <a:t>suicide. </a:t>
            </a:r>
            <a:endParaRPr lang="en-US" sz="2400" dirty="0" smtClean="0"/>
          </a:p>
          <a:p>
            <a:r>
              <a:rPr lang="en-US" sz="2400" dirty="0"/>
              <a:t>	</a:t>
            </a:r>
            <a:r>
              <a:rPr lang="en-US" sz="2400" dirty="0" smtClean="0"/>
              <a:t>This </a:t>
            </a:r>
            <a:r>
              <a:rPr lang="en-US" sz="2400" dirty="0"/>
              <a:t>is cowardice. </a:t>
            </a:r>
            <a:r>
              <a:rPr lang="en-US" sz="2400" dirty="0" smtClean="0"/>
              <a:t>It is the inability to say no, when it is in the other’s best interest.</a:t>
            </a:r>
            <a:endParaRPr lang="en-US" sz="2400" dirty="0"/>
          </a:p>
        </p:txBody>
      </p:sp>
    </p:spTree>
    <p:extLst>
      <p:ext uri="{BB962C8B-B14F-4D97-AF65-F5344CB8AC3E}">
        <p14:creationId xmlns:p14="http://schemas.microsoft.com/office/powerpoint/2010/main" val="134024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8991" y="29570"/>
            <a:ext cx="10298617" cy="6828430"/>
          </a:xfrm>
          <a:prstGeom prst="rect">
            <a:avLst/>
          </a:prstGeom>
        </p:spPr>
      </p:pic>
    </p:spTree>
    <p:extLst>
      <p:ext uri="{BB962C8B-B14F-4D97-AF65-F5344CB8AC3E}">
        <p14:creationId xmlns:p14="http://schemas.microsoft.com/office/powerpoint/2010/main" val="375212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smtClean="0"/>
              <a:t>INTRODUCTION</a:t>
            </a:r>
            <a:endParaRPr lang="en-US" sz="2400" dirty="0"/>
          </a:p>
          <a:p>
            <a:r>
              <a:rPr lang="en-US" sz="2400" dirty="0"/>
              <a:t> </a:t>
            </a:r>
          </a:p>
          <a:p>
            <a:r>
              <a:rPr lang="en-US" sz="2400" dirty="0"/>
              <a:t>	</a:t>
            </a:r>
            <a:r>
              <a:rPr lang="en-US" sz="2400" dirty="0" smtClean="0"/>
              <a:t>4. </a:t>
            </a:r>
            <a:r>
              <a:rPr lang="en-US" sz="2400" dirty="0"/>
              <a:t>And a fourth factor that converged in my thinking happened a few years ago. It suddenly dawned on me that the new sexual morality is a “morality.” </a:t>
            </a:r>
            <a:endParaRPr lang="en-US" sz="2400" dirty="0" smtClean="0"/>
          </a:p>
          <a:p>
            <a:r>
              <a:rPr lang="en-US" sz="2400" dirty="0"/>
              <a:t>	</a:t>
            </a:r>
            <a:r>
              <a:rPr lang="en-US" sz="2400" dirty="0" smtClean="0"/>
              <a:t>Now </a:t>
            </a:r>
            <a:r>
              <a:rPr lang="en-US" sz="2400" dirty="0"/>
              <a:t>if you disagree with the reigning morality, if you refuse to accept or even will not joyfully affirm the new sexual morality, do you know what that makes you? </a:t>
            </a:r>
            <a:endParaRPr lang="en-US" sz="2400" dirty="0" smtClean="0"/>
          </a:p>
          <a:p>
            <a:r>
              <a:rPr lang="en-US" sz="2400" dirty="0"/>
              <a:t>	</a:t>
            </a:r>
            <a:r>
              <a:rPr lang="en-US" sz="2400" dirty="0" smtClean="0"/>
              <a:t>It </a:t>
            </a:r>
            <a:r>
              <a:rPr lang="en-US" sz="2400" dirty="0"/>
              <a:t>makes you “immoral.” </a:t>
            </a:r>
          </a:p>
          <a:p>
            <a:r>
              <a:rPr lang="en-US" sz="2400" dirty="0"/>
              <a:t>	For the first time in my life I realized that by closely following God’s commands and trying to live by his holy standard of love, I have become an immoral person in the eyes of the majority today. </a:t>
            </a:r>
            <a:endParaRPr lang="en-US" sz="2400" dirty="0" smtClean="0"/>
          </a:p>
          <a:p>
            <a:r>
              <a:rPr lang="en-US" sz="2400" dirty="0"/>
              <a:t>	</a:t>
            </a:r>
            <a:r>
              <a:rPr lang="en-US" sz="2400" dirty="0" smtClean="0"/>
              <a:t>I </a:t>
            </a:r>
            <a:r>
              <a:rPr lang="en-US" sz="2400" dirty="0"/>
              <a:t>am a moral offender, a pariah, someone to be watched closely and denounced loudly. </a:t>
            </a:r>
          </a:p>
        </p:txBody>
      </p:sp>
    </p:spTree>
    <p:extLst>
      <p:ext uri="{BB962C8B-B14F-4D97-AF65-F5344CB8AC3E}">
        <p14:creationId xmlns:p14="http://schemas.microsoft.com/office/powerpoint/2010/main" val="311663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smtClean="0"/>
              <a:t>INTRODUCTION</a:t>
            </a:r>
            <a:endParaRPr lang="en-US" sz="2400" dirty="0"/>
          </a:p>
          <a:p>
            <a:r>
              <a:rPr lang="en-US" sz="2400" dirty="0"/>
              <a:t> </a:t>
            </a:r>
          </a:p>
          <a:p>
            <a:r>
              <a:rPr lang="en-US" sz="2400" dirty="0"/>
              <a:t>	And this works! </a:t>
            </a:r>
            <a:endParaRPr lang="en-US" sz="2400" dirty="0" smtClean="0"/>
          </a:p>
          <a:p>
            <a:r>
              <a:rPr lang="en-US" sz="2400" dirty="0"/>
              <a:t>	</a:t>
            </a:r>
            <a:r>
              <a:rPr lang="en-US" sz="2400" dirty="0" smtClean="0"/>
              <a:t>People </a:t>
            </a:r>
            <a:r>
              <a:rPr lang="en-US" sz="2400" dirty="0"/>
              <a:t>can easily be manipulated by guilt, made to feel guilty. </a:t>
            </a:r>
            <a:endParaRPr lang="en-US" sz="2400" dirty="0" smtClean="0"/>
          </a:p>
          <a:p>
            <a:r>
              <a:rPr lang="en-US" sz="2400" dirty="0"/>
              <a:t>	</a:t>
            </a:r>
            <a:r>
              <a:rPr lang="en-US" sz="2400" dirty="0" smtClean="0"/>
              <a:t>The </a:t>
            </a:r>
            <a:r>
              <a:rPr lang="en-US" sz="2400" dirty="0"/>
              <a:t>reason is because we really are guilty. We know that deep down we are guilty of heinous, egregious sins against a holy God. </a:t>
            </a:r>
            <a:endParaRPr lang="en-US" sz="2400" dirty="0" smtClean="0"/>
          </a:p>
          <a:p>
            <a:r>
              <a:rPr lang="en-US" sz="2400" dirty="0"/>
              <a:t>	</a:t>
            </a:r>
            <a:r>
              <a:rPr lang="en-US" sz="2400" dirty="0" smtClean="0"/>
              <a:t>Guilt </a:t>
            </a:r>
            <a:r>
              <a:rPr lang="en-US" sz="2400" dirty="0"/>
              <a:t>manipulators can tap into this guilt for their own sinful advantages—but they cannot offer true forgiveness, only temporary absolution in exchange for some payment. </a:t>
            </a:r>
            <a:endParaRPr lang="en-US" sz="2400" dirty="0" smtClean="0"/>
          </a:p>
          <a:p>
            <a:r>
              <a:rPr lang="en-US" sz="2400" dirty="0"/>
              <a:t>	</a:t>
            </a:r>
            <a:r>
              <a:rPr lang="en-US" sz="2400" dirty="0" smtClean="0"/>
              <a:t>So </a:t>
            </a:r>
            <a:r>
              <a:rPr lang="en-US" sz="2400" dirty="0"/>
              <a:t>when a proponent of the new sexual morality points her finger at you and cries, “Bigot! Hater!” and every head turns on you with a scowl, well this guilt manipulation often works. </a:t>
            </a:r>
            <a:endParaRPr lang="en-US" sz="2400" dirty="0" smtClean="0"/>
          </a:p>
          <a:p>
            <a:r>
              <a:rPr lang="en-US" sz="2400" dirty="0"/>
              <a:t>	</a:t>
            </a:r>
            <a:r>
              <a:rPr lang="en-US" sz="2400" dirty="0" smtClean="0"/>
              <a:t>And </a:t>
            </a:r>
            <a:r>
              <a:rPr lang="en-US" sz="2400" dirty="0"/>
              <a:t>unless we are clear on God’s standards and fully committed to fear him alone, we are easy targets for the guilt manipulators of the new sexual morality. </a:t>
            </a:r>
          </a:p>
        </p:txBody>
      </p:sp>
    </p:spTree>
    <p:extLst>
      <p:ext uri="{BB962C8B-B14F-4D97-AF65-F5344CB8AC3E}">
        <p14:creationId xmlns:p14="http://schemas.microsoft.com/office/powerpoint/2010/main" val="28782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934" y="44454"/>
            <a:ext cx="10238935" cy="6813546"/>
          </a:xfrm>
          <a:prstGeom prst="rect">
            <a:avLst/>
          </a:prstGeom>
        </p:spPr>
      </p:pic>
    </p:spTree>
    <p:extLst>
      <p:ext uri="{BB962C8B-B14F-4D97-AF65-F5344CB8AC3E}">
        <p14:creationId xmlns:p14="http://schemas.microsoft.com/office/powerpoint/2010/main" val="1176182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a:t>A NEW ERA OF CHRISTIANITY-CULTURE REELATIONS</a:t>
            </a:r>
            <a:endParaRPr lang="en-US" sz="2400" dirty="0"/>
          </a:p>
          <a:p>
            <a:r>
              <a:rPr lang="en-US" sz="2400" dirty="0"/>
              <a:t> </a:t>
            </a:r>
          </a:p>
          <a:p>
            <a:r>
              <a:rPr lang="en-US" sz="2400" dirty="0"/>
              <a:t>	And this is just the beginning. During one of her presidential campaigns, you may recall that Hilary Clinton declared that some people in our land are just going to have to give up some of their </a:t>
            </a:r>
            <a:r>
              <a:rPr lang="en-US" sz="2400" dirty="0" smtClean="0"/>
              <a:t>“deeply </a:t>
            </a:r>
            <a:r>
              <a:rPr lang="en-US" sz="2400" dirty="0"/>
              <a:t>held </a:t>
            </a:r>
            <a:r>
              <a:rPr lang="en-US" sz="2400" dirty="0" smtClean="0"/>
              <a:t>views”. </a:t>
            </a:r>
            <a:r>
              <a:rPr lang="en-US" sz="2400" dirty="0"/>
              <a:t>She was speaking about the supposed right of abortion on demand. </a:t>
            </a:r>
          </a:p>
        </p:txBody>
      </p:sp>
    </p:spTree>
    <p:extLst>
      <p:ext uri="{BB962C8B-B14F-4D97-AF65-F5344CB8AC3E}">
        <p14:creationId xmlns:p14="http://schemas.microsoft.com/office/powerpoint/2010/main" val="1850161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“Male and Female</a:t>
            </a:r>
            <a:br>
              <a:rPr lang="en-US" dirty="0"/>
            </a:br>
            <a:r>
              <a:rPr lang="en-US" dirty="0"/>
              <a:t>He Created Them”</a:t>
            </a:r>
          </a:p>
        </p:txBody>
      </p:sp>
      <p:sp>
        <p:nvSpPr>
          <p:cNvPr id="3" name="Subtitle 2"/>
          <p:cNvSpPr>
            <a:spLocks noGrp="1"/>
          </p:cNvSpPr>
          <p:nvPr>
            <p:ph type="subTitle" idx="1"/>
          </p:nvPr>
        </p:nvSpPr>
        <p:spPr>
          <a:xfrm>
            <a:off x="890338" y="4385732"/>
            <a:ext cx="10269788" cy="1809006"/>
          </a:xfrm>
        </p:spPr>
        <p:txBody>
          <a:bodyPr>
            <a:normAutofit/>
          </a:bodyPr>
          <a:lstStyle/>
          <a:p>
            <a:r>
              <a:rPr lang="en-US" sz="2800" dirty="0" smtClean="0"/>
              <a:t>2022 Summer Seminars</a:t>
            </a:r>
          </a:p>
          <a:p>
            <a:r>
              <a:rPr lang="en-US" sz="2800" dirty="0" smtClean="0"/>
              <a:t>Hospers </a:t>
            </a:r>
            <a:r>
              <a:rPr lang="en-US" sz="2800" dirty="0" err="1" smtClean="0"/>
              <a:t>Pca</a:t>
            </a:r>
            <a:r>
              <a:rPr lang="en-US" sz="2800" dirty="0" smtClean="0"/>
              <a:t> church</a:t>
            </a:r>
          </a:p>
          <a:p>
            <a:r>
              <a:rPr lang="en-US" sz="2800" dirty="0" smtClean="0"/>
              <a:t>Seminar #1: “</a:t>
            </a:r>
            <a:r>
              <a:rPr lang="en-US" sz="2800" i="1" dirty="0" smtClean="0"/>
              <a:t>GOD’S DESIGN FOR MEN AND WOMEN</a:t>
            </a:r>
            <a:r>
              <a:rPr lang="en-US" sz="2800" dirty="0" smtClean="0"/>
              <a:t>” (Genesis 1-2) </a:t>
            </a:r>
          </a:p>
        </p:txBody>
      </p:sp>
    </p:spTree>
    <p:extLst>
      <p:ext uri="{BB962C8B-B14F-4D97-AF65-F5344CB8AC3E}">
        <p14:creationId xmlns:p14="http://schemas.microsoft.com/office/powerpoint/2010/main" val="30079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A NEW ERA OF CHRISTIANITY-CULTURE REELATIONS</a:t>
            </a:r>
            <a:endParaRPr lang="en-US" sz="2400" dirty="0"/>
          </a:p>
          <a:p>
            <a:r>
              <a:rPr lang="en-US" sz="2400" dirty="0"/>
              <a:t> </a:t>
            </a:r>
          </a:p>
          <a:p>
            <a:r>
              <a:rPr lang="en-US" sz="2400" dirty="0"/>
              <a:t>	I’m not a prophet, nor the son of a prophet, and I work for a non-profit organization, but I cannot see things improving any time soon. </a:t>
            </a:r>
          </a:p>
          <a:p>
            <a:r>
              <a:rPr lang="en-US" sz="2400" dirty="0"/>
              <a:t>	I fully expect enormous, virtually irresistible pressure being applied to biblical Christians who will not celebrate the new sexual morality. Someone has observed that in order to change the traditional morality of a culture you must do three things. </a:t>
            </a:r>
            <a:endParaRPr lang="en-US" sz="2400" dirty="0" smtClean="0"/>
          </a:p>
          <a:p>
            <a:r>
              <a:rPr lang="en-US" sz="2400" dirty="0"/>
              <a:t>	</a:t>
            </a:r>
            <a:r>
              <a:rPr lang="en-US" sz="2400" dirty="0" smtClean="0"/>
              <a:t>Liberal British theologian, Theo Thompson: “To stage a moral revolution:” </a:t>
            </a:r>
            <a:endParaRPr lang="en-US" sz="2400" dirty="0"/>
          </a:p>
          <a:p>
            <a:endParaRPr lang="en-US" sz="2400" dirty="0"/>
          </a:p>
          <a:p>
            <a:r>
              <a:rPr lang="en-US" sz="2400" dirty="0"/>
              <a:t> 	</a:t>
            </a:r>
            <a:r>
              <a:rPr lang="en-US" sz="2400" dirty="0" smtClean="0"/>
              <a:t>1</a:t>
            </a:r>
            <a:r>
              <a:rPr lang="en-US" sz="2400" dirty="0"/>
              <a:t>. What was condemned must be celebrated.</a:t>
            </a:r>
          </a:p>
          <a:p>
            <a:r>
              <a:rPr lang="en-US" sz="2400" dirty="0" smtClean="0"/>
              <a:t>	2</a:t>
            </a:r>
            <a:r>
              <a:rPr lang="en-US" sz="2400" dirty="0"/>
              <a:t>. What was celebrated must be condemned.</a:t>
            </a:r>
          </a:p>
          <a:p>
            <a:r>
              <a:rPr lang="en-US" sz="2400" dirty="0" smtClean="0"/>
              <a:t>	3</a:t>
            </a:r>
            <a:r>
              <a:rPr lang="en-US" sz="2400" dirty="0"/>
              <a:t>. Those who will not celebrate must be condemned. </a:t>
            </a:r>
          </a:p>
          <a:p>
            <a:r>
              <a:rPr lang="en-US" sz="2400" dirty="0"/>
              <a:t> </a:t>
            </a:r>
          </a:p>
        </p:txBody>
      </p:sp>
    </p:spTree>
    <p:extLst>
      <p:ext uri="{BB962C8B-B14F-4D97-AF65-F5344CB8AC3E}">
        <p14:creationId xmlns:p14="http://schemas.microsoft.com/office/powerpoint/2010/main" val="126111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A NEW ERA OF CHRISTIANITY-CULTURE REELATIONS</a:t>
            </a:r>
            <a:endParaRPr lang="en-US" sz="2400" dirty="0"/>
          </a:p>
          <a:p>
            <a:r>
              <a:rPr lang="en-US" sz="2400" dirty="0"/>
              <a:t> </a:t>
            </a:r>
          </a:p>
          <a:p>
            <a:r>
              <a:rPr lang="en-US" sz="2400" dirty="0"/>
              <a:t>	We have </a:t>
            </a:r>
            <a:r>
              <a:rPr lang="en-US" sz="2400" dirty="0" smtClean="0"/>
              <a:t>entered </a:t>
            </a:r>
            <a:r>
              <a:rPr lang="en-US" sz="2400" dirty="0"/>
              <a:t>the third stage. </a:t>
            </a:r>
            <a:endParaRPr lang="en-US" sz="2400" dirty="0" smtClean="0"/>
          </a:p>
          <a:p>
            <a:r>
              <a:rPr lang="en-US" sz="2400" dirty="0"/>
              <a:t>	</a:t>
            </a:r>
            <a:r>
              <a:rPr lang="en-US" sz="2400" dirty="0" smtClean="0"/>
              <a:t>In </a:t>
            </a:r>
            <a:r>
              <a:rPr lang="en-US" sz="2400" dirty="0"/>
              <a:t>a recent article in </a:t>
            </a:r>
            <a:r>
              <a:rPr lang="en-US" sz="2400" i="1" dirty="0"/>
              <a:t>First Things</a:t>
            </a:r>
            <a:r>
              <a:rPr lang="en-US" sz="2400" dirty="0"/>
              <a:t>, Aaron </a:t>
            </a:r>
            <a:r>
              <a:rPr lang="en-US" sz="2400" dirty="0" err="1"/>
              <a:t>Renn</a:t>
            </a:r>
            <a:r>
              <a:rPr lang="en-US" sz="2400" dirty="0"/>
              <a:t> points out that in American culture the period prior to 1994, society at large held a mostly positive view of Christianity. To be a good, churchgoing person was considered to be part of being an upstanding citizen and was a reputation enhancer. </a:t>
            </a:r>
          </a:p>
          <a:p>
            <a:r>
              <a:rPr lang="en-US" sz="2400" dirty="0"/>
              <a:t>	From 1994-2014, </a:t>
            </a:r>
            <a:r>
              <a:rPr lang="en-US" sz="2400" dirty="0" err="1"/>
              <a:t>Renn</a:t>
            </a:r>
            <a:r>
              <a:rPr lang="en-US" sz="2400" dirty="0"/>
              <a:t> says that society had taken a more neutral stance toward Christianity. It no longer enjoyed a privileged status, but neither was it disfavored. Christian views were still welcomed in the public square, and Christian morality still held some impact on the wider culture.</a:t>
            </a:r>
          </a:p>
        </p:txBody>
      </p:sp>
    </p:spTree>
    <p:extLst>
      <p:ext uri="{BB962C8B-B14F-4D97-AF65-F5344CB8AC3E}">
        <p14:creationId xmlns:p14="http://schemas.microsoft.com/office/powerpoint/2010/main" val="369718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A NEW ERA OF CHRISTIANITY-CULTURE REELATIONS</a:t>
            </a:r>
            <a:endParaRPr lang="en-US" sz="2400" dirty="0"/>
          </a:p>
          <a:p>
            <a:r>
              <a:rPr lang="en-US" sz="2400" dirty="0"/>
              <a:t> </a:t>
            </a:r>
          </a:p>
          <a:p>
            <a:r>
              <a:rPr lang="en-US" sz="2400" dirty="0"/>
              <a:t>	But after 2014, we entered into what he calls the “negative world.” Society now holds an unfavorable view toward Christianity. </a:t>
            </a:r>
            <a:endParaRPr lang="en-US" sz="2400" dirty="0" smtClean="0"/>
          </a:p>
          <a:p>
            <a:r>
              <a:rPr lang="en-US" sz="2400" dirty="0"/>
              <a:t>	</a:t>
            </a:r>
            <a:r>
              <a:rPr lang="en-US" sz="2400" dirty="0" smtClean="0"/>
              <a:t>“</a:t>
            </a:r>
            <a:r>
              <a:rPr lang="en-US" sz="2400" dirty="0"/>
              <a:t>Being known as a Christian is a social negative, particularly in the elite domains of society. Christian morality is expressly repudiated and seen as a threat to the public good and the new public moral order. Subscribing to Christian moral views [as I am doing right now!] or violating the secular moral order brings negative consequences.” </a:t>
            </a:r>
            <a:endParaRPr lang="en-US" sz="2400" dirty="0" smtClean="0"/>
          </a:p>
          <a:p>
            <a:r>
              <a:rPr lang="en-US" sz="2400" dirty="0"/>
              <a:t>	</a:t>
            </a:r>
            <a:r>
              <a:rPr lang="en-US" sz="2400" dirty="0" smtClean="0"/>
              <a:t>That’s </a:t>
            </a:r>
            <a:r>
              <a:rPr lang="en-US" sz="2400" dirty="0"/>
              <a:t>not some grim prediction for the future. </a:t>
            </a:r>
            <a:r>
              <a:rPr lang="en-US" sz="2400" dirty="0" err="1"/>
              <a:t>Renn</a:t>
            </a:r>
            <a:r>
              <a:rPr lang="en-US" sz="2400" dirty="0"/>
              <a:t> says that this has been the situation in our land for the past eight years. </a:t>
            </a:r>
          </a:p>
        </p:txBody>
      </p:sp>
    </p:spTree>
    <p:extLst>
      <p:ext uri="{BB962C8B-B14F-4D97-AF65-F5344CB8AC3E}">
        <p14:creationId xmlns:p14="http://schemas.microsoft.com/office/powerpoint/2010/main" val="40279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9809" y="-11386"/>
            <a:ext cx="10455053" cy="6869385"/>
          </a:xfrm>
          <a:prstGeom prst="rect">
            <a:avLst/>
          </a:prstGeom>
        </p:spPr>
      </p:pic>
    </p:spTree>
    <p:extLst>
      <p:ext uri="{BB962C8B-B14F-4D97-AF65-F5344CB8AC3E}">
        <p14:creationId xmlns:p14="http://schemas.microsoft.com/office/powerpoint/2010/main" val="382807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A NEW ERA OF CHRISTIANITY-CULTURE REELATIONS</a:t>
            </a:r>
            <a:endParaRPr lang="en-US" sz="2400" dirty="0"/>
          </a:p>
          <a:p>
            <a:r>
              <a:rPr lang="en-US" sz="2400" dirty="0"/>
              <a:t> </a:t>
            </a:r>
          </a:p>
          <a:p>
            <a:r>
              <a:rPr lang="en-US" sz="2400" dirty="0"/>
              <a:t>	And I do anticipate the last bastions of the God-ordained truth and moral system revealed in Scripture, the churches, to capitulate and collapse. 	</a:t>
            </a:r>
            <a:endParaRPr lang="en-US" sz="2400" dirty="0" smtClean="0"/>
          </a:p>
          <a:p>
            <a:r>
              <a:rPr lang="en-US" sz="2400" dirty="0"/>
              <a:t>	</a:t>
            </a:r>
            <a:r>
              <a:rPr lang="en-US" sz="2400" dirty="0" smtClean="0"/>
              <a:t>In </a:t>
            </a:r>
            <a:r>
              <a:rPr lang="en-US" sz="2400" dirty="0"/>
              <a:t>fact, that’s old news. </a:t>
            </a:r>
            <a:endParaRPr lang="en-US" sz="2400" dirty="0" smtClean="0"/>
          </a:p>
          <a:p>
            <a:r>
              <a:rPr lang="en-US" sz="2400" dirty="0"/>
              <a:t>	</a:t>
            </a:r>
            <a:r>
              <a:rPr lang="en-US" sz="2400" dirty="0" smtClean="0"/>
              <a:t>Churches </a:t>
            </a:r>
            <a:r>
              <a:rPr lang="en-US" sz="2400" dirty="0"/>
              <a:t>and whole denominations are already falling like dominoes. And it will only continue if churches and professing Christians try to retain the good will of an increasingly secular, biblically hostile society. </a:t>
            </a:r>
            <a:endParaRPr lang="en-US" sz="2400" dirty="0" smtClean="0"/>
          </a:p>
          <a:p>
            <a:r>
              <a:rPr lang="en-US" sz="2400" dirty="0"/>
              <a:t>	</a:t>
            </a:r>
            <a:r>
              <a:rPr lang="en-US" sz="2400" dirty="0" smtClean="0"/>
              <a:t>So </a:t>
            </a:r>
            <a:r>
              <a:rPr lang="en-US" sz="2400" dirty="0"/>
              <a:t>we are at a crossroads and must make a choice. And we must be aware that if we choose for biblical faithfulness, we will swiftly endure the wrath and suffocating pressure of a monolithically hostile culture. </a:t>
            </a:r>
          </a:p>
        </p:txBody>
      </p:sp>
    </p:spTree>
    <p:extLst>
      <p:ext uri="{BB962C8B-B14F-4D97-AF65-F5344CB8AC3E}">
        <p14:creationId xmlns:p14="http://schemas.microsoft.com/office/powerpoint/2010/main" val="18810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A NEW ERA OF CHRISTIANITY-CULTURE REELATIONS</a:t>
            </a:r>
            <a:endParaRPr lang="en-US" sz="2400" dirty="0"/>
          </a:p>
          <a:p>
            <a:r>
              <a:rPr lang="en-US" sz="2400" dirty="0"/>
              <a:t> </a:t>
            </a:r>
          </a:p>
          <a:p>
            <a:r>
              <a:rPr lang="en-US" sz="2400" dirty="0"/>
              <a:t>	And that’s the purpose of these seminars. My aim is that you be absolutely convinced that God, the Maker of all things, has already spoken on these matters, decisively and definitively. God tells us in the very first chapters of the Bible: </a:t>
            </a:r>
          </a:p>
          <a:p>
            <a:r>
              <a:rPr lang="en-US" sz="2400" dirty="0"/>
              <a:t>	“</a:t>
            </a:r>
            <a:r>
              <a:rPr lang="en-US" sz="2400" i="1" dirty="0"/>
              <a:t>So God created man in his own image, </a:t>
            </a:r>
            <a:endParaRPr lang="en-US" sz="2400" dirty="0"/>
          </a:p>
          <a:p>
            <a:r>
              <a:rPr lang="en-US" sz="2400" i="1" dirty="0"/>
              <a:t>	in the image of God he created him;</a:t>
            </a:r>
            <a:endParaRPr lang="en-US" sz="2400" dirty="0"/>
          </a:p>
          <a:p>
            <a:r>
              <a:rPr lang="en-US" sz="2400" i="1" dirty="0"/>
              <a:t>	male and female he created them</a:t>
            </a:r>
            <a:r>
              <a:rPr lang="en-US" sz="2400" i="1" dirty="0" smtClean="0"/>
              <a:t>.</a:t>
            </a:r>
            <a:r>
              <a:rPr lang="en-US" sz="2400" dirty="0" smtClean="0"/>
              <a:t>” (Genesis 1:27)</a:t>
            </a:r>
            <a:endParaRPr lang="en-US" sz="2400" dirty="0"/>
          </a:p>
          <a:p>
            <a:r>
              <a:rPr lang="en-US" sz="2400" dirty="0"/>
              <a:t> </a:t>
            </a:r>
          </a:p>
          <a:p>
            <a:r>
              <a:rPr lang="en-US" sz="2400" dirty="0"/>
              <a:t>	All of that, every word, is hated and openly ridiculed in our culture today. </a:t>
            </a:r>
            <a:endParaRPr lang="en-US" sz="2400" dirty="0" smtClean="0"/>
          </a:p>
          <a:p>
            <a:r>
              <a:rPr lang="en-US" sz="2400" dirty="0"/>
              <a:t>	</a:t>
            </a:r>
            <a:r>
              <a:rPr lang="en-US" sz="2400" dirty="0" smtClean="0"/>
              <a:t>“</a:t>
            </a:r>
            <a:r>
              <a:rPr lang="en-US" sz="2400" dirty="0"/>
              <a:t>God? “created?” “man?” “in the image of God?” “male?” “female?” </a:t>
            </a:r>
            <a:endParaRPr lang="en-US" sz="2400" dirty="0" smtClean="0"/>
          </a:p>
          <a:p>
            <a:r>
              <a:rPr lang="en-US" sz="2400" dirty="0"/>
              <a:t>	</a:t>
            </a:r>
            <a:r>
              <a:rPr lang="en-US" sz="2400" dirty="0" smtClean="0"/>
              <a:t>“</a:t>
            </a:r>
            <a:r>
              <a:rPr lang="en-US" sz="2400" dirty="0"/>
              <a:t>Can you provide a definition for the word ‘woman’?” Answer: “I can’t.” </a:t>
            </a:r>
          </a:p>
        </p:txBody>
      </p:sp>
    </p:spTree>
    <p:extLst>
      <p:ext uri="{BB962C8B-B14F-4D97-AF65-F5344CB8AC3E}">
        <p14:creationId xmlns:p14="http://schemas.microsoft.com/office/powerpoint/2010/main" val="181242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CREATION ORDINANCES</a:t>
            </a:r>
          </a:p>
          <a:p>
            <a:r>
              <a:rPr lang="en-US" sz="2400" dirty="0"/>
              <a:t> </a:t>
            </a:r>
          </a:p>
          <a:p>
            <a:r>
              <a:rPr lang="en-US" sz="2400" dirty="0"/>
              <a:t>	When we turn to the first two chapters of the Bible we find something unique. We discover a world that has not existed for thousands of years. For here was the world as God intended it. It was the world that was, that should be, and that someday will be. </a:t>
            </a:r>
            <a:endParaRPr lang="en-US" sz="2400" dirty="0" smtClean="0"/>
          </a:p>
          <a:p>
            <a:r>
              <a:rPr lang="en-US" sz="2400" dirty="0"/>
              <a:t>	</a:t>
            </a:r>
            <a:r>
              <a:rPr lang="en-US" sz="2400" dirty="0" smtClean="0"/>
              <a:t>And </a:t>
            </a:r>
            <a:r>
              <a:rPr lang="en-US" sz="2400" dirty="0"/>
              <a:t>these two chapters of are enormous importance and of immense help to us. For here we find the unbroken, </a:t>
            </a:r>
            <a:r>
              <a:rPr lang="en-US" sz="2400" dirty="0" err="1"/>
              <a:t>unshattered</a:t>
            </a:r>
            <a:r>
              <a:rPr lang="en-US" sz="2400" dirty="0"/>
              <a:t>, un-sin-stained, un-death-enslaved world as God created it and declared it “good,” check that, “very good.” </a:t>
            </a:r>
            <a:endParaRPr lang="en-US" sz="2400" dirty="0" smtClean="0"/>
          </a:p>
          <a:p>
            <a:r>
              <a:rPr lang="en-US" sz="2400" dirty="0"/>
              <a:t>	</a:t>
            </a:r>
            <a:r>
              <a:rPr lang="en-US" sz="2400" dirty="0" smtClean="0"/>
              <a:t>And </a:t>
            </a:r>
            <a:r>
              <a:rPr lang="en-US" sz="2400" dirty="0"/>
              <a:t>we find important clues regarding God’s original design and intention. </a:t>
            </a:r>
          </a:p>
        </p:txBody>
      </p:sp>
    </p:spTree>
    <p:extLst>
      <p:ext uri="{BB962C8B-B14F-4D97-AF65-F5344CB8AC3E}">
        <p14:creationId xmlns:p14="http://schemas.microsoft.com/office/powerpoint/2010/main" val="42389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200329"/>
          </a:xfrm>
          <a:prstGeom prst="rect">
            <a:avLst/>
          </a:prstGeom>
          <a:noFill/>
        </p:spPr>
        <p:txBody>
          <a:bodyPr wrap="square" rtlCol="0">
            <a:spAutoFit/>
          </a:bodyPr>
          <a:lstStyle/>
          <a:p>
            <a:r>
              <a:rPr lang="en-US" sz="2400" dirty="0"/>
              <a:t>CREATION ORDINANCES</a:t>
            </a:r>
          </a:p>
          <a:p>
            <a:r>
              <a:rPr lang="en-US" sz="2400" dirty="0"/>
              <a:t> </a:t>
            </a:r>
          </a:p>
          <a:p>
            <a:r>
              <a:rPr lang="en-US" sz="2400" dirty="0"/>
              <a:t>	Theologians call these “creation ordinances.” </a:t>
            </a:r>
            <a:endParaRPr lang="en-US" sz="2400" dirty="0" smtClean="0"/>
          </a:p>
        </p:txBody>
      </p:sp>
    </p:spTree>
    <p:extLst>
      <p:ext uri="{BB962C8B-B14F-4D97-AF65-F5344CB8AC3E}">
        <p14:creationId xmlns:p14="http://schemas.microsoft.com/office/powerpoint/2010/main" val="379460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8780" y="0"/>
            <a:ext cx="13725096" cy="6862549"/>
          </a:xfrm>
          <a:prstGeom prst="rect">
            <a:avLst/>
          </a:prstGeom>
        </p:spPr>
      </p:pic>
    </p:spTree>
    <p:extLst>
      <p:ext uri="{BB962C8B-B14F-4D97-AF65-F5344CB8AC3E}">
        <p14:creationId xmlns:p14="http://schemas.microsoft.com/office/powerpoint/2010/main" val="628683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CREATION ORDINANCES</a:t>
            </a:r>
          </a:p>
          <a:p>
            <a:r>
              <a:rPr lang="en-US" sz="2400" dirty="0"/>
              <a:t> </a:t>
            </a:r>
          </a:p>
          <a:p>
            <a:r>
              <a:rPr lang="en-US" sz="2400" dirty="0"/>
              <a:t>	</a:t>
            </a:r>
            <a:r>
              <a:rPr lang="en-US" sz="2400" dirty="0" smtClean="0"/>
              <a:t>God </a:t>
            </a:r>
            <a:r>
              <a:rPr lang="en-US" sz="2400" dirty="0"/>
              <a:t>has ordained </a:t>
            </a:r>
            <a:r>
              <a:rPr lang="en-US" sz="2400" dirty="0" smtClean="0"/>
              <a:t>from creation certain </a:t>
            </a:r>
            <a:r>
              <a:rPr lang="en-US" sz="2400" dirty="0"/>
              <a:t>unalterable, foundational features of human </a:t>
            </a:r>
            <a:r>
              <a:rPr lang="en-US" sz="2400" dirty="0" smtClean="0"/>
              <a:t>life. </a:t>
            </a:r>
          </a:p>
          <a:p>
            <a:r>
              <a:rPr lang="en-US" sz="2400" dirty="0"/>
              <a:t>	</a:t>
            </a:r>
            <a:r>
              <a:rPr lang="en-US" sz="2400" dirty="0" smtClean="0"/>
              <a:t>Because </a:t>
            </a:r>
            <a:r>
              <a:rPr lang="en-US" sz="2400" dirty="0"/>
              <a:t>he declared these truths and established these institutions before sin entered into the world and corrupted our world, these “creation ordinances” are not just for Christians but for all people, for all humans everywhere. </a:t>
            </a:r>
            <a:endParaRPr lang="en-US" sz="2400" dirty="0" smtClean="0"/>
          </a:p>
          <a:p>
            <a:r>
              <a:rPr lang="en-US" sz="2400" dirty="0"/>
              <a:t>	</a:t>
            </a:r>
            <a:r>
              <a:rPr lang="en-US" sz="2400" dirty="0" smtClean="0"/>
              <a:t>Where </a:t>
            </a:r>
            <a:r>
              <a:rPr lang="en-US" sz="2400" dirty="0"/>
              <a:t>these are ignored, “human flourishing” will be impossible. So says the God who made us</a:t>
            </a:r>
            <a:r>
              <a:rPr lang="en-US" sz="2400" dirty="0" smtClean="0"/>
              <a:t>.</a:t>
            </a:r>
          </a:p>
          <a:p>
            <a:r>
              <a:rPr lang="en-US" sz="2400" dirty="0"/>
              <a:t>	I count </a:t>
            </a:r>
            <a:r>
              <a:rPr lang="en-US" sz="2400" dirty="0" smtClean="0"/>
              <a:t>nine </a:t>
            </a:r>
            <a:r>
              <a:rPr lang="en-US" sz="2400" dirty="0"/>
              <a:t>of these “creation ordinances” or institutions that are essential to our lives as his creatures. </a:t>
            </a:r>
          </a:p>
        </p:txBody>
      </p:sp>
    </p:spTree>
    <p:extLst>
      <p:ext uri="{BB962C8B-B14F-4D97-AF65-F5344CB8AC3E}">
        <p14:creationId xmlns:p14="http://schemas.microsoft.com/office/powerpoint/2010/main" val="13833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569660"/>
          </a:xfrm>
          <a:prstGeom prst="rect">
            <a:avLst/>
          </a:prstGeom>
          <a:noFill/>
        </p:spPr>
        <p:txBody>
          <a:bodyPr wrap="square" rtlCol="0">
            <a:spAutoFit/>
          </a:bodyPr>
          <a:lstStyle/>
          <a:p>
            <a:r>
              <a:rPr lang="en-US" sz="2400" dirty="0" smtClean="0"/>
              <a:t>WHY SUMMER SEMINARS?</a:t>
            </a:r>
          </a:p>
          <a:p>
            <a:endParaRPr lang="en-US" sz="2400" dirty="0"/>
          </a:p>
          <a:p>
            <a:r>
              <a:rPr lang="en-US" sz="2400" dirty="0" smtClean="0"/>
              <a:t>	</a:t>
            </a:r>
            <a:endParaRPr lang="en-US" sz="2400" dirty="0"/>
          </a:p>
          <a:p>
            <a:r>
              <a:rPr lang="en-US" sz="2400" dirty="0"/>
              <a:t> </a:t>
            </a:r>
          </a:p>
        </p:txBody>
      </p:sp>
    </p:spTree>
    <p:extLst>
      <p:ext uri="{BB962C8B-B14F-4D97-AF65-F5344CB8AC3E}">
        <p14:creationId xmlns:p14="http://schemas.microsoft.com/office/powerpoint/2010/main" val="2685221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CREATION ORDINANCES</a:t>
            </a:r>
          </a:p>
          <a:p>
            <a:r>
              <a:rPr lang="en-US" sz="2400" dirty="0"/>
              <a:t> </a:t>
            </a:r>
          </a:p>
          <a:p>
            <a:r>
              <a:rPr lang="en-US" sz="2400" dirty="0"/>
              <a:t>	1. The first is the absolute Creator-creature distinction. </a:t>
            </a:r>
            <a:endParaRPr lang="en-US" sz="2400" dirty="0" smtClean="0"/>
          </a:p>
          <a:p>
            <a:r>
              <a:rPr lang="en-US" sz="2400" dirty="0"/>
              <a:t>	</a:t>
            </a:r>
            <a:r>
              <a:rPr lang="en-US" sz="2400" dirty="0" smtClean="0"/>
              <a:t>The </a:t>
            </a:r>
            <a:r>
              <a:rPr lang="en-US" sz="2400" dirty="0"/>
              <a:t>Bible opens with God alone: “</a:t>
            </a:r>
            <a:r>
              <a:rPr lang="en-US" sz="2400" i="1" dirty="0"/>
              <a:t>In the beginning, God…</a:t>
            </a:r>
            <a:r>
              <a:rPr lang="en-US" sz="2400" dirty="0"/>
              <a:t>.” Nothing else. God alone, eternal, infinite, uncreated, self-existent. So there is God and then there is everything else. “</a:t>
            </a:r>
            <a:r>
              <a:rPr lang="en-US" sz="2400" i="1" dirty="0"/>
              <a:t>In the beginning God created the heavens and the earth</a:t>
            </a:r>
            <a:r>
              <a:rPr lang="en-US" sz="2400" i="1" dirty="0" smtClean="0"/>
              <a:t>.</a:t>
            </a:r>
            <a:r>
              <a:rPr lang="en-US" sz="2400" dirty="0" smtClean="0"/>
              <a:t>” (1:1)  </a:t>
            </a:r>
          </a:p>
          <a:p>
            <a:r>
              <a:rPr lang="en-US" sz="2400" dirty="0"/>
              <a:t>	</a:t>
            </a:r>
            <a:r>
              <a:rPr lang="en-US" sz="2400" dirty="0" smtClean="0"/>
              <a:t>The </a:t>
            </a:r>
            <a:r>
              <a:rPr lang="en-US" sz="2400" dirty="0"/>
              <a:t>“heavens and the earth” is a recognized literary figure of speech known as a </a:t>
            </a:r>
            <a:r>
              <a:rPr lang="en-US" sz="2400" dirty="0" err="1"/>
              <a:t>merism</a:t>
            </a:r>
            <a:r>
              <a:rPr lang="en-US" sz="2400" dirty="0"/>
              <a:t> whereby you encompass everything by simply mentioning a part or parts: “head to toe” or “flesh and blood” stand for the whole body, of course. </a:t>
            </a:r>
            <a:endParaRPr lang="en-US" sz="2400" dirty="0" smtClean="0"/>
          </a:p>
          <a:p>
            <a:r>
              <a:rPr lang="en-US" sz="2400" dirty="0"/>
              <a:t>	</a:t>
            </a:r>
            <a:r>
              <a:rPr lang="en-US" sz="2400" dirty="0" smtClean="0"/>
              <a:t>And </a:t>
            </a:r>
            <a:r>
              <a:rPr lang="en-US" sz="2400" dirty="0"/>
              <a:t>“heavens and earth” encompasses all that God has made. So we have this divine, absolute distinction between the independent, self-sufficient Creator and the utterly dependent, </a:t>
            </a:r>
            <a:r>
              <a:rPr lang="en-US" sz="2400" dirty="0" smtClean="0"/>
              <a:t>insufficient </a:t>
            </a:r>
            <a:r>
              <a:rPr lang="en-US" sz="2400" dirty="0"/>
              <a:t>creature (including us). </a:t>
            </a:r>
            <a:endParaRPr lang="en-US" sz="2400" dirty="0" smtClean="0"/>
          </a:p>
          <a:p>
            <a:r>
              <a:rPr lang="en-US" sz="2400" dirty="0"/>
              <a:t>	</a:t>
            </a:r>
            <a:r>
              <a:rPr lang="en-US" sz="2400" dirty="0" smtClean="0"/>
              <a:t>God </a:t>
            </a:r>
            <a:r>
              <a:rPr lang="en-US" sz="2400" dirty="0"/>
              <a:t>alone is transcendent, absolute.</a:t>
            </a:r>
          </a:p>
        </p:txBody>
      </p:sp>
    </p:spTree>
    <p:extLst>
      <p:ext uri="{BB962C8B-B14F-4D97-AF65-F5344CB8AC3E}">
        <p14:creationId xmlns:p14="http://schemas.microsoft.com/office/powerpoint/2010/main" val="329350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3958" y="-33070"/>
            <a:ext cx="9199933" cy="6891070"/>
          </a:xfrm>
          <a:prstGeom prst="rect">
            <a:avLst/>
          </a:prstGeom>
        </p:spPr>
      </p:pic>
    </p:spTree>
    <p:extLst>
      <p:ext uri="{BB962C8B-B14F-4D97-AF65-F5344CB8AC3E}">
        <p14:creationId xmlns:p14="http://schemas.microsoft.com/office/powerpoint/2010/main" val="2078106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CREATION ORDINANCES</a:t>
            </a:r>
          </a:p>
          <a:p>
            <a:r>
              <a:rPr lang="en-US" sz="2400" dirty="0"/>
              <a:t> </a:t>
            </a:r>
          </a:p>
          <a:p>
            <a:pPr algn="ctr"/>
            <a:r>
              <a:rPr lang="en-US" sz="2400" dirty="0"/>
              <a:t>GOD</a:t>
            </a:r>
          </a:p>
          <a:p>
            <a:pPr algn="ctr"/>
            <a:r>
              <a:rPr lang="en-US" sz="2400" dirty="0"/>
              <a:t>_________________________________________</a:t>
            </a:r>
          </a:p>
          <a:p>
            <a:pPr algn="ctr"/>
            <a:r>
              <a:rPr lang="en-US" sz="2400" dirty="0"/>
              <a:t>Humans</a:t>
            </a:r>
          </a:p>
          <a:p>
            <a:pPr algn="ctr"/>
            <a:r>
              <a:rPr lang="en-US" sz="2400" dirty="0"/>
              <a:t>Animals</a:t>
            </a:r>
          </a:p>
          <a:p>
            <a:pPr algn="ctr"/>
            <a:r>
              <a:rPr lang="en-US" sz="2400" dirty="0"/>
              <a:t>Plants </a:t>
            </a:r>
          </a:p>
          <a:p>
            <a:pPr algn="ctr"/>
            <a:r>
              <a:rPr lang="en-US" sz="2400" dirty="0" smtClean="0"/>
              <a:t>Machine</a:t>
            </a:r>
          </a:p>
          <a:p>
            <a:pPr algn="ctr"/>
            <a:endParaRPr lang="en-US" sz="2400" dirty="0"/>
          </a:p>
          <a:p>
            <a:r>
              <a:rPr lang="en-US" sz="2400" dirty="0"/>
              <a:t>	We are in the </a:t>
            </a:r>
            <a:r>
              <a:rPr lang="en-US" sz="2400" dirty="0" smtClean="0"/>
              <a:t>“creature” </a:t>
            </a:r>
            <a:r>
              <a:rPr lang="en-US" sz="2400" dirty="0"/>
              <a:t>category, of course. This distinction is absolute, no overlap, no mixing or confusing. </a:t>
            </a:r>
          </a:p>
          <a:p>
            <a:endParaRPr lang="en-US" sz="2400" dirty="0"/>
          </a:p>
        </p:txBody>
      </p:sp>
    </p:spTree>
    <p:extLst>
      <p:ext uri="{BB962C8B-B14F-4D97-AF65-F5344CB8AC3E}">
        <p14:creationId xmlns:p14="http://schemas.microsoft.com/office/powerpoint/2010/main" val="22985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CREATION ORDINANCES</a:t>
            </a:r>
          </a:p>
          <a:p>
            <a:r>
              <a:rPr lang="en-US" sz="2400" dirty="0"/>
              <a:t> </a:t>
            </a:r>
          </a:p>
          <a:p>
            <a:r>
              <a:rPr lang="en-US" sz="2400" dirty="0"/>
              <a:t>	2. A second creation ordinance follows quite quickly, that of human uniqueness or human exceptionalism. “</a:t>
            </a:r>
            <a:r>
              <a:rPr lang="en-US" sz="2400" i="1" dirty="0"/>
              <a:t>So God created man in his own image.</a:t>
            </a:r>
            <a:r>
              <a:rPr lang="en-US" sz="2400" dirty="0"/>
              <a:t>” </a:t>
            </a:r>
            <a:endParaRPr lang="en-US" sz="2400" dirty="0" smtClean="0"/>
          </a:p>
          <a:p>
            <a:r>
              <a:rPr lang="en-US" sz="2400" dirty="0"/>
              <a:t>	</a:t>
            </a:r>
            <a:r>
              <a:rPr lang="en-US" sz="2400" dirty="0" smtClean="0"/>
              <a:t>This </a:t>
            </a:r>
            <a:r>
              <a:rPr lang="en-US" sz="2400" dirty="0"/>
              <a:t>is unique. This is NOT said of any other creature. Man alone has been created in God’s image, not rocks, waterfalls, redwood trees, whales, dolphins, dogs (sorry dog lovers) or cats (sorry cat lovers). </a:t>
            </a:r>
            <a:endParaRPr lang="en-US" sz="2400" dirty="0" smtClean="0"/>
          </a:p>
          <a:p>
            <a:r>
              <a:rPr lang="en-US" sz="2400" dirty="0"/>
              <a:t>	</a:t>
            </a:r>
            <a:r>
              <a:rPr lang="en-US" sz="2400" dirty="0" smtClean="0"/>
              <a:t>We humans </a:t>
            </a:r>
            <a:r>
              <a:rPr lang="en-US" sz="2400" dirty="0"/>
              <a:t>are in a class by ourselves. </a:t>
            </a:r>
            <a:endParaRPr lang="en-US" sz="2400" dirty="0" smtClean="0"/>
          </a:p>
          <a:p>
            <a:r>
              <a:rPr lang="en-US" sz="2400" dirty="0"/>
              <a:t>	</a:t>
            </a:r>
            <a:r>
              <a:rPr lang="en-US" sz="2400" dirty="0" smtClean="0"/>
              <a:t>And </a:t>
            </a:r>
            <a:r>
              <a:rPr lang="en-US" sz="2400" dirty="0"/>
              <a:t>God gave humans (before the fall) dominion, authority over all fish and birds and over every living thing that moves on the earth. </a:t>
            </a:r>
            <a:endParaRPr lang="en-US" sz="2400" dirty="0" smtClean="0"/>
          </a:p>
          <a:p>
            <a:r>
              <a:rPr lang="en-US" sz="2400" dirty="0"/>
              <a:t>	</a:t>
            </a:r>
            <a:r>
              <a:rPr lang="en-US" sz="2400" dirty="0" smtClean="0"/>
              <a:t>So </a:t>
            </a:r>
            <a:r>
              <a:rPr lang="en-US" sz="2400" dirty="0"/>
              <a:t>there is this distinction, not caused by sin, but before the fall, from the beginning of creation. This is how God originally intended it.</a:t>
            </a:r>
          </a:p>
        </p:txBody>
      </p:sp>
    </p:spTree>
    <p:extLst>
      <p:ext uri="{BB962C8B-B14F-4D97-AF65-F5344CB8AC3E}">
        <p14:creationId xmlns:p14="http://schemas.microsoft.com/office/powerpoint/2010/main" val="315333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CREATION ORDINANCES</a:t>
            </a:r>
          </a:p>
          <a:p>
            <a:r>
              <a:rPr lang="en-US" sz="2400" dirty="0"/>
              <a:t> </a:t>
            </a:r>
          </a:p>
          <a:p>
            <a:pPr algn="ctr"/>
            <a:r>
              <a:rPr lang="en-US" sz="2400" dirty="0"/>
              <a:t>God is ABSOLUTE</a:t>
            </a:r>
          </a:p>
          <a:p>
            <a:pPr algn="ctr"/>
            <a:r>
              <a:rPr lang="en-US" sz="2400" dirty="0" smtClean="0"/>
              <a:t>____________________________</a:t>
            </a:r>
            <a:endParaRPr lang="en-US" sz="2400" dirty="0"/>
          </a:p>
          <a:p>
            <a:pPr algn="ctr"/>
            <a:r>
              <a:rPr lang="en-US" sz="2400" dirty="0"/>
              <a:t>Man</a:t>
            </a:r>
          </a:p>
          <a:p>
            <a:pPr algn="ctr"/>
            <a:r>
              <a:rPr lang="en-US" sz="2400" dirty="0"/>
              <a:t>Animals</a:t>
            </a:r>
          </a:p>
          <a:p>
            <a:pPr algn="ctr"/>
            <a:r>
              <a:rPr lang="en-US" sz="2400" dirty="0"/>
              <a:t>Plants </a:t>
            </a:r>
          </a:p>
          <a:p>
            <a:pPr algn="ctr"/>
            <a:r>
              <a:rPr lang="en-US" sz="2400" dirty="0"/>
              <a:t>Machine</a:t>
            </a:r>
          </a:p>
          <a:p>
            <a:pPr algn="ctr"/>
            <a:r>
              <a:rPr lang="en-US" sz="2400" dirty="0"/>
              <a:t> </a:t>
            </a:r>
          </a:p>
        </p:txBody>
      </p:sp>
    </p:spTree>
    <p:extLst>
      <p:ext uri="{BB962C8B-B14F-4D97-AF65-F5344CB8AC3E}">
        <p14:creationId xmlns:p14="http://schemas.microsoft.com/office/powerpoint/2010/main" val="939004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CREATION ORDINANCES</a:t>
            </a:r>
          </a:p>
          <a:p>
            <a:r>
              <a:rPr lang="en-US" sz="2400" dirty="0"/>
              <a:t> </a:t>
            </a:r>
          </a:p>
          <a:p>
            <a:pPr algn="ctr"/>
            <a:r>
              <a:rPr lang="en-US" sz="2400" dirty="0" smtClean="0"/>
              <a:t>But </a:t>
            </a:r>
            <a:r>
              <a:rPr lang="en-US" sz="2400" dirty="0"/>
              <a:t>God is also PERSONAL</a:t>
            </a:r>
          </a:p>
          <a:p>
            <a:pPr algn="ctr"/>
            <a:r>
              <a:rPr lang="en-US" sz="2400" dirty="0"/>
              <a:t>----------------------------------</a:t>
            </a:r>
          </a:p>
          <a:p>
            <a:pPr algn="ctr"/>
            <a:r>
              <a:rPr lang="en-US" sz="2400" dirty="0"/>
              <a:t>So is MAN!</a:t>
            </a:r>
          </a:p>
          <a:p>
            <a:pPr algn="ctr"/>
            <a:r>
              <a:rPr lang="en-US" sz="2400" dirty="0"/>
              <a:t>_______________________</a:t>
            </a:r>
          </a:p>
          <a:p>
            <a:pPr algn="ctr"/>
            <a:r>
              <a:rPr lang="en-US" sz="2400" dirty="0"/>
              <a:t>Animals</a:t>
            </a:r>
          </a:p>
          <a:p>
            <a:pPr algn="ctr"/>
            <a:r>
              <a:rPr lang="en-US" sz="2400" dirty="0"/>
              <a:t>Plants</a:t>
            </a:r>
          </a:p>
          <a:p>
            <a:pPr algn="ctr"/>
            <a:r>
              <a:rPr lang="en-US" sz="2400" dirty="0"/>
              <a:t>Machine </a:t>
            </a:r>
          </a:p>
        </p:txBody>
      </p:sp>
    </p:spTree>
    <p:extLst>
      <p:ext uri="{BB962C8B-B14F-4D97-AF65-F5344CB8AC3E}">
        <p14:creationId xmlns:p14="http://schemas.microsoft.com/office/powerpoint/2010/main" val="59897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8" y="0"/>
            <a:ext cx="12192798" cy="3753134"/>
          </a:xfrm>
          <a:prstGeom prst="rect">
            <a:avLst/>
          </a:prstGeom>
        </p:spPr>
      </p:pic>
    </p:spTree>
    <p:extLst>
      <p:ext uri="{BB962C8B-B14F-4D97-AF65-F5344CB8AC3E}">
        <p14:creationId xmlns:p14="http://schemas.microsoft.com/office/powerpoint/2010/main" val="1042893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CREATION ORDINANCES</a:t>
            </a:r>
          </a:p>
          <a:p>
            <a:r>
              <a:rPr lang="en-US" sz="2400" dirty="0"/>
              <a:t> </a:t>
            </a:r>
          </a:p>
          <a:p>
            <a:r>
              <a:rPr lang="en-US" sz="2400" dirty="0"/>
              <a:t>	3. Human exceptionalism carries with it the creation ordinance of the sanctity of human life. </a:t>
            </a:r>
            <a:endParaRPr lang="en-US" sz="2400" dirty="0" smtClean="0"/>
          </a:p>
          <a:p>
            <a:r>
              <a:rPr lang="en-US" sz="2400" dirty="0"/>
              <a:t>	</a:t>
            </a:r>
            <a:r>
              <a:rPr lang="en-US" sz="2400" dirty="0" smtClean="0"/>
              <a:t>Because </a:t>
            </a:r>
            <a:r>
              <a:rPr lang="en-US" sz="2400" dirty="0"/>
              <a:t>we were made in God’s image, human life is special, set apart, sacred. </a:t>
            </a:r>
            <a:r>
              <a:rPr lang="en-US" sz="2400" dirty="0" smtClean="0"/>
              <a:t>We even know </a:t>
            </a:r>
            <a:r>
              <a:rPr lang="en-US" sz="2400" dirty="0"/>
              <a:t>that God’s original intention was that there be no human death. Death is unnatural, an imposition of a penalty. </a:t>
            </a:r>
            <a:endParaRPr lang="en-US" sz="2400" dirty="0" smtClean="0"/>
          </a:p>
          <a:p>
            <a:r>
              <a:rPr lang="en-US" sz="2400" dirty="0"/>
              <a:t>	</a:t>
            </a:r>
            <a:r>
              <a:rPr lang="en-US" sz="2400" dirty="0" smtClean="0"/>
              <a:t>Our </a:t>
            </a:r>
            <a:r>
              <a:rPr lang="en-US" sz="2400" dirty="0"/>
              <a:t>first parents had access to the tree of life by whose fruit they could have maintained immortality. God only warned that disobedience would bring the disruption of death, which it did. But human death was not a part of God’s original creation. </a:t>
            </a:r>
            <a:endParaRPr lang="en-US" sz="2400" dirty="0" smtClean="0"/>
          </a:p>
          <a:p>
            <a:r>
              <a:rPr lang="en-US" sz="2400" dirty="0"/>
              <a:t>	</a:t>
            </a:r>
            <a:r>
              <a:rPr lang="en-US" sz="2400" dirty="0" smtClean="0"/>
              <a:t>Life </a:t>
            </a:r>
            <a:r>
              <a:rPr lang="en-US" sz="2400" dirty="0"/>
              <a:t>was, and human life is sacred, unique and precious, set apart. </a:t>
            </a:r>
          </a:p>
        </p:txBody>
      </p:sp>
    </p:spTree>
    <p:extLst>
      <p:ext uri="{BB962C8B-B14F-4D97-AF65-F5344CB8AC3E}">
        <p14:creationId xmlns:p14="http://schemas.microsoft.com/office/powerpoint/2010/main" val="20507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0184" y="10560"/>
            <a:ext cx="9586415" cy="6847439"/>
          </a:xfrm>
          <a:prstGeom prst="rect">
            <a:avLst/>
          </a:prstGeom>
        </p:spPr>
      </p:pic>
    </p:spTree>
    <p:extLst>
      <p:ext uri="{BB962C8B-B14F-4D97-AF65-F5344CB8AC3E}">
        <p14:creationId xmlns:p14="http://schemas.microsoft.com/office/powerpoint/2010/main" val="4233678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CREATION ORDINANCES</a:t>
            </a:r>
          </a:p>
          <a:p>
            <a:r>
              <a:rPr lang="en-US" sz="2400" dirty="0"/>
              <a:t> </a:t>
            </a:r>
          </a:p>
          <a:p>
            <a:r>
              <a:rPr lang="en-US" sz="2400" dirty="0"/>
              <a:t>	4. A </a:t>
            </a:r>
            <a:r>
              <a:rPr lang="en-US" sz="2400" dirty="0" smtClean="0"/>
              <a:t>fourth </a:t>
            </a:r>
            <a:r>
              <a:rPr lang="en-US" sz="2400" dirty="0"/>
              <a:t>creation ordinance is gender or sex. </a:t>
            </a:r>
            <a:endParaRPr lang="en-US" sz="2400" dirty="0" smtClean="0"/>
          </a:p>
          <a:p>
            <a:r>
              <a:rPr lang="en-US" sz="2400" dirty="0"/>
              <a:t>	</a:t>
            </a:r>
            <a:r>
              <a:rPr lang="en-US" sz="2400" dirty="0" smtClean="0"/>
              <a:t>“</a:t>
            </a:r>
            <a:r>
              <a:rPr lang="en-US" sz="2400" i="1" dirty="0"/>
              <a:t>Male and female he created them</a:t>
            </a:r>
            <a:r>
              <a:rPr lang="en-US" sz="2400" dirty="0"/>
              <a:t>.” And remember, this is from creation. </a:t>
            </a:r>
            <a:endParaRPr lang="en-US" sz="2400" dirty="0" smtClean="0"/>
          </a:p>
          <a:p>
            <a:r>
              <a:rPr lang="en-US" sz="2400" dirty="0" smtClean="0"/>
              <a:t>	There </a:t>
            </a:r>
            <a:r>
              <a:rPr lang="en-US" sz="2400" dirty="0"/>
              <a:t>is an ontological, essential, God ordained difference between men and women. </a:t>
            </a:r>
            <a:endParaRPr lang="en-US" sz="2400" dirty="0" smtClean="0"/>
          </a:p>
          <a:p>
            <a:r>
              <a:rPr lang="en-US" sz="2400" dirty="0"/>
              <a:t>	</a:t>
            </a:r>
            <a:r>
              <a:rPr lang="en-US" sz="2400" dirty="0" smtClean="0"/>
              <a:t>This </a:t>
            </a:r>
            <a:r>
              <a:rPr lang="en-US" sz="2400" dirty="0"/>
              <a:t>is not something we can choose. This is not determined by how we feel or on what we would prefer to be. </a:t>
            </a:r>
            <a:endParaRPr lang="en-US" sz="2400" dirty="0" smtClean="0"/>
          </a:p>
          <a:p>
            <a:r>
              <a:rPr lang="en-US" sz="2400" dirty="0"/>
              <a:t>	</a:t>
            </a:r>
            <a:r>
              <a:rPr lang="en-US" sz="2400" dirty="0" smtClean="0"/>
              <a:t>This </a:t>
            </a:r>
            <a:r>
              <a:rPr lang="en-US" sz="2400" dirty="0"/>
              <a:t>is a true, God-established binary. Male and female implies male or female. So if a prominent university offers a choice of 27 genders on its application form it has listed precisely 25 too many. </a:t>
            </a:r>
          </a:p>
        </p:txBody>
      </p:sp>
    </p:spTree>
    <p:extLst>
      <p:ext uri="{BB962C8B-B14F-4D97-AF65-F5344CB8AC3E}">
        <p14:creationId xmlns:p14="http://schemas.microsoft.com/office/powerpoint/2010/main" val="416522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Several factors converged recently and </a:t>
            </a:r>
            <a:r>
              <a:rPr lang="en-US" sz="2400" dirty="0" smtClean="0"/>
              <a:t>congealed </a:t>
            </a:r>
            <a:r>
              <a:rPr lang="en-US" sz="2400" dirty="0"/>
              <a:t>in my thinking making the subject of this year’s Summer Seminars necessary, if not </a:t>
            </a:r>
            <a:r>
              <a:rPr lang="en-US" sz="2400" dirty="0" smtClean="0"/>
              <a:t>urgent.</a:t>
            </a:r>
            <a:endParaRPr lang="en-US" sz="2400" dirty="0"/>
          </a:p>
          <a:p>
            <a:r>
              <a:rPr lang="en-US" sz="2400" dirty="0"/>
              <a:t>	</a:t>
            </a:r>
            <a:r>
              <a:rPr lang="en-US" sz="2400" dirty="0" smtClean="0"/>
              <a:t>1. During </a:t>
            </a:r>
            <a:r>
              <a:rPr lang="en-US" sz="2400" dirty="0"/>
              <a:t>the US Senate hearing on confirming Supreme Court nominee </a:t>
            </a:r>
            <a:r>
              <a:rPr lang="en-US" sz="2400" dirty="0" err="1"/>
              <a:t>Ketanji</a:t>
            </a:r>
            <a:r>
              <a:rPr lang="en-US" sz="2400" dirty="0"/>
              <a:t> Brown Jackson, Tennessee Senator Marsha Blackburn asked: “Can you provide a definition for the word ‘woman’?” She replied, “I can’t.” Senator Blackburn seemed a bit surprised and asked, “You can’t?” And Jackson replied, “Not in this context, I’m not a biologist.” </a:t>
            </a:r>
            <a:endParaRPr lang="en-US" sz="2400" dirty="0" smtClean="0"/>
          </a:p>
          <a:p>
            <a:r>
              <a:rPr lang="en-US" sz="2400" dirty="0"/>
              <a:t>	</a:t>
            </a:r>
            <a:r>
              <a:rPr lang="en-US" sz="2400" dirty="0" smtClean="0"/>
              <a:t>That </a:t>
            </a:r>
            <a:r>
              <a:rPr lang="en-US" sz="2400" dirty="0"/>
              <a:t>would seem like an easy one, a softball question, beneath the dignity of one being elevated to a position of such sobering importance. </a:t>
            </a:r>
          </a:p>
        </p:txBody>
      </p:sp>
    </p:spTree>
    <p:extLst>
      <p:ext uri="{BB962C8B-B14F-4D97-AF65-F5344CB8AC3E}">
        <p14:creationId xmlns:p14="http://schemas.microsoft.com/office/powerpoint/2010/main" val="35171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2449" y="-21672"/>
            <a:ext cx="8529850" cy="6919798"/>
          </a:xfrm>
          <a:prstGeom prst="rect">
            <a:avLst/>
          </a:prstGeom>
        </p:spPr>
      </p:pic>
    </p:spTree>
    <p:extLst>
      <p:ext uri="{BB962C8B-B14F-4D97-AF65-F5344CB8AC3E}">
        <p14:creationId xmlns:p14="http://schemas.microsoft.com/office/powerpoint/2010/main" val="625761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CREATION ORDINANCES</a:t>
            </a:r>
          </a:p>
          <a:p>
            <a:r>
              <a:rPr lang="en-US" sz="2400" dirty="0"/>
              <a:t> </a:t>
            </a:r>
          </a:p>
          <a:p>
            <a:r>
              <a:rPr lang="en-US" sz="2400" dirty="0"/>
              <a:t>	Kevin DeYoung notes: “The way the creation account spells out sexual difference is so obvious that we can miss its importance. God does not mention the difference of, say, height or hair color or temperament or gifting. The one identity marker emphasized at the beginning is maleness and femaleness. </a:t>
            </a:r>
          </a:p>
          <a:p>
            <a:r>
              <a:rPr lang="en-US" sz="2400" dirty="0"/>
              <a:t>	“</a:t>
            </a:r>
            <a:r>
              <a:rPr lang="en-US" sz="2400" i="1" dirty="0"/>
              <a:t>Male and female he created them.</a:t>
            </a:r>
            <a:r>
              <a:rPr lang="en-US" sz="2400" dirty="0"/>
              <a:t>” These are ontological categories that go to the heart of our being as created by God, essential to our nature, as essential as our being created in God’s image. </a:t>
            </a:r>
            <a:endParaRPr lang="en-US" sz="2400" dirty="0" smtClean="0"/>
          </a:p>
          <a:p>
            <a:r>
              <a:rPr lang="en-US" sz="2400" dirty="0"/>
              <a:t>	</a:t>
            </a:r>
            <a:r>
              <a:rPr lang="en-US" sz="2400" dirty="0" smtClean="0"/>
              <a:t>To </a:t>
            </a:r>
            <a:r>
              <a:rPr lang="en-US" sz="2400" dirty="0"/>
              <a:t>be human means to be male and </a:t>
            </a:r>
            <a:r>
              <a:rPr lang="en-US" sz="2400" dirty="0" smtClean="0"/>
              <a:t>female, male or female. </a:t>
            </a:r>
            <a:endParaRPr lang="en-US" sz="2400" dirty="0"/>
          </a:p>
        </p:txBody>
      </p:sp>
    </p:spTree>
    <p:extLst>
      <p:ext uri="{BB962C8B-B14F-4D97-AF65-F5344CB8AC3E}">
        <p14:creationId xmlns:p14="http://schemas.microsoft.com/office/powerpoint/2010/main" val="38634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CREATION ORDINANCES</a:t>
            </a:r>
          </a:p>
          <a:p>
            <a:r>
              <a:rPr lang="en-US" sz="2400" dirty="0"/>
              <a:t> </a:t>
            </a:r>
          </a:p>
          <a:p>
            <a:r>
              <a:rPr lang="en-US" sz="2400" dirty="0"/>
              <a:t>	5. A fifth creation ordinance is marriage. </a:t>
            </a:r>
            <a:endParaRPr lang="en-US" sz="2400" dirty="0" smtClean="0"/>
          </a:p>
          <a:p>
            <a:r>
              <a:rPr lang="en-US" sz="2400" dirty="0"/>
              <a:t>	</a:t>
            </a:r>
            <a:r>
              <a:rPr lang="en-US" sz="2400" dirty="0" smtClean="0"/>
              <a:t>God </a:t>
            </a:r>
            <a:r>
              <a:rPr lang="en-US" sz="2400" dirty="0"/>
              <a:t>created Eve for Adam. “</a:t>
            </a:r>
            <a:r>
              <a:rPr lang="en-US" sz="2400" i="1" baseline="30000" dirty="0"/>
              <a:t>18</a:t>
            </a:r>
            <a:r>
              <a:rPr lang="en-US" sz="2400" i="1" dirty="0"/>
              <a:t> Then the Lord God said, “It is not good that the man should be alone; I will make him a helper fit for him.” </a:t>
            </a:r>
            <a:r>
              <a:rPr lang="en-US" sz="2400" i="1" baseline="30000" dirty="0"/>
              <a:t>19</a:t>
            </a:r>
            <a:r>
              <a:rPr lang="en-US" sz="2400" i="1" dirty="0"/>
              <a:t> Now out of the ground the Lord God had formed every beast of the field and every bird of the heavens and brought them to the man to see what he would call them. And whatever the man called every living creature, that was its name. </a:t>
            </a:r>
            <a:r>
              <a:rPr lang="en-US" sz="2400" i="1" baseline="30000" dirty="0"/>
              <a:t>20</a:t>
            </a:r>
            <a:r>
              <a:rPr lang="en-US" sz="2400" i="1" dirty="0"/>
              <a:t> The man gave names to all livestock and to the birds of the heavens and to every beast of the field.”</a:t>
            </a:r>
            <a:r>
              <a:rPr lang="en-US" sz="2400" dirty="0"/>
              <a:t> (Genesis 2:18-25)</a:t>
            </a:r>
          </a:p>
          <a:p>
            <a:r>
              <a:rPr lang="en-US" sz="2400" dirty="0"/>
              <a:t>	There’s another expression of human exceptionalism, the </a:t>
            </a:r>
            <a:r>
              <a:rPr lang="en-US" sz="2400" i="1" dirty="0"/>
              <a:t>dominion</a:t>
            </a:r>
            <a:r>
              <a:rPr lang="en-US" sz="2400" dirty="0"/>
              <a:t> that God gave humans over the rest of his creatures.</a:t>
            </a:r>
          </a:p>
        </p:txBody>
      </p:sp>
    </p:spTree>
    <p:extLst>
      <p:ext uri="{BB962C8B-B14F-4D97-AF65-F5344CB8AC3E}">
        <p14:creationId xmlns:p14="http://schemas.microsoft.com/office/powerpoint/2010/main" val="316598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CREATION ORDINANCES</a:t>
            </a:r>
          </a:p>
          <a:p>
            <a:r>
              <a:rPr lang="en-US" sz="2400" dirty="0"/>
              <a:t> </a:t>
            </a:r>
          </a:p>
          <a:p>
            <a:r>
              <a:rPr lang="en-US" sz="2400" dirty="0"/>
              <a:t>	“</a:t>
            </a:r>
            <a:r>
              <a:rPr lang="en-US" sz="2400" i="1" dirty="0"/>
              <a:t>But for Adam there was not found a helper fit for him. </a:t>
            </a:r>
            <a:r>
              <a:rPr lang="en-US" sz="2400" i="1" baseline="30000" dirty="0"/>
              <a:t>21</a:t>
            </a:r>
            <a:r>
              <a:rPr lang="en-US" sz="2400" i="1" dirty="0"/>
              <a:t> So the Lord God caused a deep sleep to fall upon the man, and while he slept took one of his ribs and closed up its place with flesh. </a:t>
            </a:r>
            <a:r>
              <a:rPr lang="en-US" sz="2400" i="1" baseline="30000" dirty="0"/>
              <a:t>22</a:t>
            </a:r>
            <a:r>
              <a:rPr lang="en-US" sz="2400" i="1" dirty="0"/>
              <a:t> And the rib that the Lord God had taken from the man he made into a woman and brought her to the man.”</a:t>
            </a:r>
            <a:endParaRPr lang="en-US" sz="2400" dirty="0"/>
          </a:p>
          <a:p>
            <a:r>
              <a:rPr lang="en-US" sz="2400" dirty="0"/>
              <a:t>	By the way, Genesis 2 is not a “second creation account,” a contradiction of the first, as some foolish people claim. </a:t>
            </a:r>
            <a:endParaRPr lang="en-US" sz="2400" dirty="0" smtClean="0"/>
          </a:p>
          <a:p>
            <a:r>
              <a:rPr lang="en-US" sz="2400" dirty="0"/>
              <a:t>	</a:t>
            </a:r>
            <a:r>
              <a:rPr lang="en-US" sz="2400" dirty="0" smtClean="0"/>
              <a:t>The </a:t>
            </a:r>
            <a:r>
              <a:rPr lang="en-US" sz="2400" dirty="0"/>
              <a:t>first two chapters of the Bible are not an amalgamation of two different creation “myths,” proving that Judaism (and by extension, Christianity) simply evolved out of paganism. </a:t>
            </a:r>
            <a:endParaRPr lang="en-US" sz="2400" dirty="0" smtClean="0"/>
          </a:p>
          <a:p>
            <a:r>
              <a:rPr lang="en-US" sz="2400" dirty="0"/>
              <a:t>	</a:t>
            </a:r>
            <a:r>
              <a:rPr lang="en-US" sz="2400" dirty="0" smtClean="0"/>
              <a:t>Good </a:t>
            </a:r>
            <a:r>
              <a:rPr lang="en-US" sz="2400" dirty="0"/>
              <a:t>writers do this all the time. They announce some big event in brief, like God’s creation of humanity. And then they say, “Now let’s look more in detail </a:t>
            </a:r>
            <a:r>
              <a:rPr lang="en-US" sz="2400" dirty="0" smtClean="0"/>
              <a:t>at </a:t>
            </a:r>
            <a:r>
              <a:rPr lang="en-US" sz="2400" dirty="0"/>
              <a:t>what I briefly referenced before.” </a:t>
            </a:r>
          </a:p>
        </p:txBody>
      </p:sp>
    </p:spTree>
    <p:extLst>
      <p:ext uri="{BB962C8B-B14F-4D97-AF65-F5344CB8AC3E}">
        <p14:creationId xmlns:p14="http://schemas.microsoft.com/office/powerpoint/2010/main" val="70901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CREATION ORDINANCES</a:t>
            </a:r>
          </a:p>
          <a:p>
            <a:r>
              <a:rPr lang="en-US" sz="2400" dirty="0"/>
              <a:t> </a:t>
            </a:r>
          </a:p>
          <a:p>
            <a:r>
              <a:rPr lang="en-US" sz="2400" dirty="0"/>
              <a:t>	And so God created two people, different, but perfectly complimentary, of the closest possible connection, of the same substance: </a:t>
            </a:r>
          </a:p>
          <a:p>
            <a:r>
              <a:rPr lang="en-US" sz="2400" i="1" dirty="0"/>
              <a:t> </a:t>
            </a:r>
            <a:r>
              <a:rPr lang="en-US" sz="2400" i="1" baseline="30000" dirty="0"/>
              <a:t>23</a:t>
            </a:r>
            <a:r>
              <a:rPr lang="en-US" sz="2400" i="1" dirty="0"/>
              <a:t> Then the man said, </a:t>
            </a:r>
            <a:br>
              <a:rPr lang="en-US" sz="2400" i="1" dirty="0"/>
            </a:br>
            <a:r>
              <a:rPr lang="en-US" sz="2400" i="1" dirty="0"/>
              <a:t>“This at last is bone of my bones</a:t>
            </a:r>
            <a:br>
              <a:rPr lang="en-US" sz="2400" i="1" dirty="0"/>
            </a:br>
            <a:r>
              <a:rPr lang="en-US" sz="2400" i="1" dirty="0"/>
              <a:t>and flesh of my flesh;</a:t>
            </a:r>
            <a:br>
              <a:rPr lang="en-US" sz="2400" i="1" dirty="0"/>
            </a:br>
            <a:r>
              <a:rPr lang="en-US" sz="2400" i="1" dirty="0"/>
              <a:t>she shall be called Woman,</a:t>
            </a:r>
            <a:br>
              <a:rPr lang="en-US" sz="2400" i="1" dirty="0"/>
            </a:br>
            <a:r>
              <a:rPr lang="en-US" sz="2400" i="1" dirty="0"/>
              <a:t>because she was taken out of Man.”</a:t>
            </a:r>
            <a:br>
              <a:rPr lang="en-US" sz="2400" i="1" dirty="0"/>
            </a:br>
            <a:r>
              <a:rPr lang="en-US" sz="2400" i="1" baseline="30000" dirty="0"/>
              <a:t>24</a:t>
            </a:r>
            <a:r>
              <a:rPr lang="en-US" sz="2400" i="1" dirty="0"/>
              <a:t> Therefore a man shall leave his father and his mother and hold fast to his wife, and they shall become one flesh. </a:t>
            </a:r>
            <a:r>
              <a:rPr lang="en-US" sz="2400" i="1" baseline="30000" dirty="0"/>
              <a:t>25</a:t>
            </a:r>
            <a:r>
              <a:rPr lang="en-US" sz="2400" i="1" dirty="0"/>
              <a:t> And the man and his wife were both naked and were not ashamed.</a:t>
            </a:r>
            <a:endParaRPr lang="en-US" sz="2400" dirty="0"/>
          </a:p>
          <a:p>
            <a:r>
              <a:rPr lang="en-US" sz="2400" dirty="0" smtClean="0"/>
              <a:t>	So </a:t>
            </a:r>
            <a:r>
              <a:rPr lang="en-US" sz="2400" dirty="0"/>
              <a:t>here we see this unity and </a:t>
            </a:r>
            <a:r>
              <a:rPr lang="en-US" sz="2400" dirty="0" err="1"/>
              <a:t>complimentarity</a:t>
            </a:r>
            <a:r>
              <a:rPr lang="en-US" sz="2400" dirty="0"/>
              <a:t> even with the distinctiveness. C.S. Lewis calls this “one flesh” union “one organism.” And there is complete, soul-sharing intimacy and security with one another: they “</a:t>
            </a:r>
            <a:r>
              <a:rPr lang="en-US" sz="2400" i="1" dirty="0"/>
              <a:t>were both naked and were not ashamed.</a:t>
            </a:r>
            <a:r>
              <a:rPr lang="en-US" sz="2400" dirty="0"/>
              <a:t>” </a:t>
            </a:r>
          </a:p>
        </p:txBody>
      </p:sp>
    </p:spTree>
    <p:extLst>
      <p:ext uri="{BB962C8B-B14F-4D97-AF65-F5344CB8AC3E}">
        <p14:creationId xmlns:p14="http://schemas.microsoft.com/office/powerpoint/2010/main" val="24956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9118"/>
            <a:ext cx="10334468" cy="6877118"/>
          </a:xfrm>
          <a:prstGeom prst="rect">
            <a:avLst/>
          </a:prstGeom>
        </p:spPr>
      </p:pic>
    </p:spTree>
    <p:extLst>
      <p:ext uri="{BB962C8B-B14F-4D97-AF65-F5344CB8AC3E}">
        <p14:creationId xmlns:p14="http://schemas.microsoft.com/office/powerpoint/2010/main" val="1066623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CREATION ORDINANCES</a:t>
            </a:r>
          </a:p>
          <a:p>
            <a:r>
              <a:rPr lang="en-US" sz="2400" dirty="0"/>
              <a:t> </a:t>
            </a:r>
          </a:p>
          <a:p>
            <a:r>
              <a:rPr lang="en-US" sz="2400" dirty="0"/>
              <a:t>	And, remember, this is an ordinance from creation. </a:t>
            </a:r>
            <a:endParaRPr lang="en-US" sz="2400" dirty="0" smtClean="0"/>
          </a:p>
          <a:p>
            <a:r>
              <a:rPr lang="en-US" sz="2400" dirty="0"/>
              <a:t>	</a:t>
            </a:r>
            <a:r>
              <a:rPr lang="en-US" sz="2400" dirty="0" smtClean="0"/>
              <a:t>Marriage </a:t>
            </a:r>
            <a:r>
              <a:rPr lang="en-US" sz="2400" dirty="0"/>
              <a:t>is not a specifically Christian institution designed only for Christians, but for all people everywhere, for the benefit of all the people of our race. Some will remain single, and must then remain chaste, and that also is </a:t>
            </a:r>
            <a:r>
              <a:rPr lang="en-US" sz="2400" dirty="0" smtClean="0"/>
              <a:t>an option</a:t>
            </a:r>
            <a:r>
              <a:rPr lang="en-US" sz="2400" dirty="0"/>
              <a:t>. </a:t>
            </a:r>
            <a:endParaRPr lang="en-US" sz="2400" dirty="0" smtClean="0"/>
          </a:p>
          <a:p>
            <a:r>
              <a:rPr lang="en-US" sz="2400" dirty="0"/>
              <a:t>	</a:t>
            </a:r>
            <a:r>
              <a:rPr lang="en-US" sz="2400" dirty="0" smtClean="0"/>
              <a:t>Our </a:t>
            </a:r>
            <a:r>
              <a:rPr lang="en-US" sz="2400" dirty="0"/>
              <a:t>Lord Jesus was never married, and perfectly fulfilled his calling from God. The apostle Paul argued that under some circumstances Christian ministry could be better accomplished by singles than by married couples. </a:t>
            </a:r>
            <a:endParaRPr lang="en-US" sz="2400" dirty="0" smtClean="0"/>
          </a:p>
          <a:p>
            <a:r>
              <a:rPr lang="en-US" sz="2400" dirty="0"/>
              <a:t>	</a:t>
            </a:r>
            <a:r>
              <a:rPr lang="en-US" sz="2400" dirty="0" smtClean="0"/>
              <a:t>So </a:t>
            </a:r>
            <a:r>
              <a:rPr lang="en-US" sz="2400" dirty="0"/>
              <a:t>this is a sound alternative to marriage for some.</a:t>
            </a:r>
          </a:p>
          <a:p>
            <a:r>
              <a:rPr lang="en-US" sz="2400" dirty="0"/>
              <a:t>	But there’s more.</a:t>
            </a:r>
          </a:p>
        </p:txBody>
      </p:sp>
    </p:spTree>
    <p:extLst>
      <p:ext uri="{BB962C8B-B14F-4D97-AF65-F5344CB8AC3E}">
        <p14:creationId xmlns:p14="http://schemas.microsoft.com/office/powerpoint/2010/main" val="368131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CREATION ORDINANCES</a:t>
            </a:r>
          </a:p>
          <a:p>
            <a:r>
              <a:rPr lang="en-US" sz="2400" dirty="0"/>
              <a:t> </a:t>
            </a:r>
          </a:p>
          <a:p>
            <a:r>
              <a:rPr lang="en-US" sz="2400" dirty="0"/>
              <a:t>	6. A sixth creation ordinance is WORK. Genesis 2:15 </a:t>
            </a:r>
            <a:endParaRPr lang="en-US" sz="2400" dirty="0" smtClean="0"/>
          </a:p>
          <a:p>
            <a:r>
              <a:rPr lang="en-US" sz="2400" i="1" dirty="0"/>
              <a:t>	</a:t>
            </a:r>
            <a:r>
              <a:rPr lang="en-US" sz="2400" i="1" dirty="0" smtClean="0"/>
              <a:t>“</a:t>
            </a:r>
            <a:r>
              <a:rPr lang="en-US" sz="2400" i="1" dirty="0"/>
              <a:t>The Lord God took the man and put him in the garden of Eden to work it and keep it.”</a:t>
            </a:r>
            <a:endParaRPr lang="en-US" sz="2400" dirty="0"/>
          </a:p>
          <a:p>
            <a:r>
              <a:rPr lang="en-US" sz="2400" dirty="0"/>
              <a:t>	</a:t>
            </a:r>
            <a:r>
              <a:rPr lang="en-US" sz="2400" dirty="0" smtClean="0"/>
              <a:t>Notice </a:t>
            </a:r>
            <a:r>
              <a:rPr lang="en-US" sz="2400" dirty="0"/>
              <a:t>that the commission to work came before the fall into sin. Work only became difficult and frustrating after the fall, as a result of sin. But work itself was ordained by God from the beginning. It is not a curse, but a blessing. </a:t>
            </a:r>
            <a:endParaRPr lang="en-US" sz="2400" dirty="0" smtClean="0"/>
          </a:p>
          <a:p>
            <a:r>
              <a:rPr lang="en-US" sz="2400" dirty="0"/>
              <a:t>	</a:t>
            </a:r>
            <a:r>
              <a:rPr lang="en-US" sz="2400" dirty="0" smtClean="0"/>
              <a:t>We </a:t>
            </a:r>
            <a:r>
              <a:rPr lang="en-US" sz="2400" dirty="0"/>
              <a:t>were created to be productive. It is a godly thing to work, for the Bible tells us that God worked for six days in creating the world and then rested on the seventh day. </a:t>
            </a:r>
          </a:p>
        </p:txBody>
      </p:sp>
    </p:spTree>
    <p:extLst>
      <p:ext uri="{BB962C8B-B14F-4D97-AF65-F5344CB8AC3E}">
        <p14:creationId xmlns:p14="http://schemas.microsoft.com/office/powerpoint/2010/main" val="189950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345022"/>
          </a:xfrm>
          <a:prstGeom prst="rect">
            <a:avLst/>
          </a:prstGeom>
        </p:spPr>
      </p:pic>
    </p:spTree>
    <p:extLst>
      <p:ext uri="{BB962C8B-B14F-4D97-AF65-F5344CB8AC3E}">
        <p14:creationId xmlns:p14="http://schemas.microsoft.com/office/powerpoint/2010/main" val="861091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CREATION ORDINANCES</a:t>
            </a:r>
          </a:p>
          <a:p>
            <a:r>
              <a:rPr lang="en-US" sz="2400" dirty="0"/>
              <a:t> </a:t>
            </a:r>
          </a:p>
          <a:p>
            <a:r>
              <a:rPr lang="en-US" sz="2400" dirty="0"/>
              <a:t>	7. And by extension, by strong implication, we find the creation ordinance of the ownership of private property. </a:t>
            </a:r>
            <a:endParaRPr lang="en-US" sz="2400" dirty="0" smtClean="0"/>
          </a:p>
          <a:p>
            <a:r>
              <a:rPr lang="en-US" sz="2400" dirty="0"/>
              <a:t>	</a:t>
            </a:r>
            <a:r>
              <a:rPr lang="en-US" sz="2400" dirty="0" smtClean="0"/>
              <a:t>Humans </a:t>
            </a:r>
            <a:r>
              <a:rPr lang="en-US" sz="2400" dirty="0"/>
              <a:t>are permitted to share in the fruits of their labor. God has ordained work and productivity for our maintenance. </a:t>
            </a:r>
            <a:endParaRPr lang="en-US" sz="2400" dirty="0" smtClean="0"/>
          </a:p>
          <a:p>
            <a:r>
              <a:rPr lang="en-US" sz="2400" dirty="0"/>
              <a:t>	</a:t>
            </a:r>
            <a:r>
              <a:rPr lang="en-US" sz="2400" dirty="0" smtClean="0"/>
              <a:t>Just </a:t>
            </a:r>
            <a:r>
              <a:rPr lang="en-US" sz="2400" dirty="0"/>
              <a:t>think of eighth commandment: “You shall not steal.” What does this commandment assume? What must be logically true before anyone could ever violate this commandment? </a:t>
            </a:r>
            <a:endParaRPr lang="en-US" sz="2400" dirty="0" smtClean="0"/>
          </a:p>
          <a:p>
            <a:r>
              <a:rPr lang="en-US" sz="2400" dirty="0"/>
              <a:t>	</a:t>
            </a:r>
            <a:r>
              <a:rPr lang="en-US" sz="2400" dirty="0" smtClean="0"/>
              <a:t>Private </a:t>
            </a:r>
            <a:r>
              <a:rPr lang="en-US" sz="2400" dirty="0"/>
              <a:t>ownership of property. </a:t>
            </a:r>
            <a:endParaRPr lang="en-US" sz="2400" dirty="0" smtClean="0"/>
          </a:p>
          <a:p>
            <a:r>
              <a:rPr lang="en-US" sz="2400" dirty="0"/>
              <a:t>	</a:t>
            </a:r>
            <a:r>
              <a:rPr lang="en-US" sz="2400" dirty="0" smtClean="0"/>
              <a:t>If </a:t>
            </a:r>
            <a:r>
              <a:rPr lang="en-US" sz="2400" dirty="0"/>
              <a:t>everything belongs to everyone, then stealing would be impossible. You cannot steal what already belongs to you.</a:t>
            </a:r>
          </a:p>
        </p:txBody>
      </p:sp>
    </p:spTree>
    <p:extLst>
      <p:ext uri="{BB962C8B-B14F-4D97-AF65-F5344CB8AC3E}">
        <p14:creationId xmlns:p14="http://schemas.microsoft.com/office/powerpoint/2010/main" val="22326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4842" y="15873"/>
            <a:ext cx="11546006" cy="6864120"/>
          </a:xfrm>
          <a:prstGeom prst="rect">
            <a:avLst/>
          </a:prstGeom>
        </p:spPr>
      </p:pic>
    </p:spTree>
    <p:extLst>
      <p:ext uri="{BB962C8B-B14F-4D97-AF65-F5344CB8AC3E}">
        <p14:creationId xmlns:p14="http://schemas.microsoft.com/office/powerpoint/2010/main" val="38763312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dirty="0"/>
              <a:t>CREATION ORDINANCES</a:t>
            </a:r>
          </a:p>
          <a:p>
            <a:r>
              <a:rPr lang="en-US" sz="2400" dirty="0"/>
              <a:t> </a:t>
            </a:r>
          </a:p>
          <a:p>
            <a:r>
              <a:rPr lang="en-US" sz="2400" dirty="0"/>
              <a:t>	8. An </a:t>
            </a:r>
            <a:r>
              <a:rPr lang="en-US" sz="2400" dirty="0" smtClean="0"/>
              <a:t>eighth </a:t>
            </a:r>
            <a:r>
              <a:rPr lang="en-US" sz="2400" dirty="0"/>
              <a:t>creation ordinance was God’s imposition of his holy Law. </a:t>
            </a:r>
            <a:endParaRPr lang="en-US" sz="2400" dirty="0" smtClean="0"/>
          </a:p>
          <a:p>
            <a:r>
              <a:rPr lang="en-US" sz="2400" dirty="0"/>
              <a:t>	</a:t>
            </a:r>
            <a:r>
              <a:rPr lang="en-US" sz="2400" dirty="0" smtClean="0"/>
              <a:t>God </a:t>
            </a:r>
            <a:r>
              <a:rPr lang="en-US" sz="2400" dirty="0"/>
              <a:t>wrote his law on the hearts of his rational creatures. But God </a:t>
            </a:r>
            <a:r>
              <a:rPr lang="en-US" sz="2400" dirty="0" smtClean="0"/>
              <a:t>also gave </a:t>
            </a:r>
            <a:r>
              <a:rPr lang="en-US" sz="2400" dirty="0"/>
              <a:t>them an oral law and required obedience as is his godly prerogative to </a:t>
            </a:r>
            <a:r>
              <a:rPr lang="en-US" sz="2400" dirty="0" smtClean="0"/>
              <a:t>do: </a:t>
            </a:r>
          </a:p>
          <a:p>
            <a:r>
              <a:rPr lang="en-US" sz="2400" dirty="0" smtClean="0"/>
              <a:t>“</a:t>
            </a:r>
            <a:r>
              <a:rPr lang="en-US" sz="2400" i="1" dirty="0"/>
              <a:t>16 And the LORD God commanded the man, saying, "You may surely eat of every tree of the garden, 17 but of the tree of the knowledge of good and evil you shall not eat, for in the day that you eat of it you shall surely die.</a:t>
            </a:r>
            <a:r>
              <a:rPr lang="en-US" sz="2400" dirty="0"/>
              <a:t>"</a:t>
            </a:r>
          </a:p>
        </p:txBody>
      </p:sp>
    </p:spTree>
    <p:extLst>
      <p:ext uri="{BB962C8B-B14F-4D97-AF65-F5344CB8AC3E}">
        <p14:creationId xmlns:p14="http://schemas.microsoft.com/office/powerpoint/2010/main" val="29257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CREATION ORDINANCES</a:t>
            </a:r>
          </a:p>
          <a:p>
            <a:r>
              <a:rPr lang="en-US" sz="2400" dirty="0"/>
              <a:t> </a:t>
            </a:r>
          </a:p>
          <a:p>
            <a:r>
              <a:rPr lang="en-US" sz="2400" dirty="0"/>
              <a:t>	9. And lastly by my count, the creation ordinance of the Sabbath. </a:t>
            </a:r>
            <a:endParaRPr lang="en-US" sz="2400" dirty="0" smtClean="0"/>
          </a:p>
          <a:p>
            <a:r>
              <a:rPr lang="en-US" sz="2400" dirty="0"/>
              <a:t>	</a:t>
            </a:r>
            <a:r>
              <a:rPr lang="en-US" sz="2400" dirty="0" smtClean="0"/>
              <a:t>The </a:t>
            </a:r>
            <a:r>
              <a:rPr lang="en-US" sz="2400" dirty="0"/>
              <a:t>biblical pattern of six days of labor and one day of rest was </a:t>
            </a:r>
            <a:r>
              <a:rPr lang="en-US" sz="2400" dirty="0" smtClean="0"/>
              <a:t>not firstly </a:t>
            </a:r>
            <a:r>
              <a:rPr lang="en-US" sz="2400" dirty="0"/>
              <a:t>impressed upon the Jews. </a:t>
            </a:r>
            <a:endParaRPr lang="en-US" sz="2400" dirty="0" smtClean="0"/>
          </a:p>
          <a:p>
            <a:r>
              <a:rPr lang="en-US" sz="2400" dirty="0"/>
              <a:t>	</a:t>
            </a:r>
            <a:r>
              <a:rPr lang="en-US" sz="2400" dirty="0" smtClean="0"/>
              <a:t>Nor is it </a:t>
            </a:r>
            <a:r>
              <a:rPr lang="en-US" sz="2400" dirty="0"/>
              <a:t>a specifically Christian institution. It is a creation ordinance. </a:t>
            </a:r>
            <a:endParaRPr lang="en-US" sz="2400" dirty="0" smtClean="0"/>
          </a:p>
          <a:p>
            <a:r>
              <a:rPr lang="en-US" sz="2400" dirty="0"/>
              <a:t>	</a:t>
            </a:r>
            <a:r>
              <a:rPr lang="en-US" sz="2400" dirty="0" smtClean="0"/>
              <a:t>It </a:t>
            </a:r>
            <a:r>
              <a:rPr lang="en-US" sz="2400" dirty="0"/>
              <a:t>is given to all, to the whole race, and we violate this one to our own detriment. </a:t>
            </a:r>
            <a:endParaRPr lang="en-US" sz="2400" dirty="0" smtClean="0"/>
          </a:p>
          <a:p>
            <a:r>
              <a:rPr lang="en-US" sz="2400" dirty="0"/>
              <a:t>	</a:t>
            </a:r>
            <a:r>
              <a:rPr lang="en-US" sz="2400" dirty="0" smtClean="0"/>
              <a:t>This </a:t>
            </a:r>
            <a:r>
              <a:rPr lang="en-US" sz="2400" dirty="0"/>
              <a:t>is, of course, the flip side of </a:t>
            </a:r>
            <a:r>
              <a:rPr lang="en-US" sz="2400" dirty="0" smtClean="0"/>
              <a:t>the creation </a:t>
            </a:r>
            <a:r>
              <a:rPr lang="en-US" sz="2400" dirty="0"/>
              <a:t>ordinance of work. And much of the problem arises when we do not actually spend those six days accomplishing our work. </a:t>
            </a:r>
            <a:endParaRPr lang="en-US" sz="2400" dirty="0" smtClean="0"/>
          </a:p>
          <a:p>
            <a:r>
              <a:rPr lang="en-US" sz="2400" dirty="0"/>
              <a:t>	</a:t>
            </a:r>
            <a:r>
              <a:rPr lang="en-US" sz="2400" dirty="0" smtClean="0"/>
              <a:t>So </a:t>
            </a:r>
            <a:r>
              <a:rPr lang="en-US" sz="2400" dirty="0"/>
              <a:t>we allow our work to intrude into the seventh day, the Lord’s Day, and we forfeit the great benefit he intends for us. </a:t>
            </a:r>
          </a:p>
        </p:txBody>
      </p:sp>
    </p:spTree>
    <p:extLst>
      <p:ext uri="{BB962C8B-B14F-4D97-AF65-F5344CB8AC3E}">
        <p14:creationId xmlns:p14="http://schemas.microsoft.com/office/powerpoint/2010/main" val="698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CREATION ORDINANCES</a:t>
            </a:r>
          </a:p>
          <a:p>
            <a:r>
              <a:rPr lang="en-US" sz="2400" dirty="0"/>
              <a:t> </a:t>
            </a:r>
          </a:p>
          <a:p>
            <a:r>
              <a:rPr lang="en-US" sz="2400" u="sng" dirty="0"/>
              <a:t>NINE CREATION ORDINANCES FROM GENESIS 1-2</a:t>
            </a:r>
          </a:p>
          <a:p>
            <a:r>
              <a:rPr lang="en-US" sz="2400" dirty="0"/>
              <a:t> </a:t>
            </a:r>
          </a:p>
          <a:p>
            <a:r>
              <a:rPr lang="en-US" sz="2400" dirty="0" smtClean="0"/>
              <a:t>	1</a:t>
            </a:r>
            <a:r>
              <a:rPr lang="en-US" sz="2400" dirty="0"/>
              <a:t>. The Creator-creature distinction</a:t>
            </a:r>
          </a:p>
          <a:p>
            <a:r>
              <a:rPr lang="en-US" sz="2400" dirty="0" smtClean="0"/>
              <a:t>	2</a:t>
            </a:r>
            <a:r>
              <a:rPr lang="en-US" sz="2400" dirty="0"/>
              <a:t>. Human uniqueness or exceptionalism</a:t>
            </a:r>
          </a:p>
          <a:p>
            <a:r>
              <a:rPr lang="en-US" sz="2400" dirty="0" smtClean="0"/>
              <a:t>	3</a:t>
            </a:r>
            <a:r>
              <a:rPr lang="en-US" sz="2400" dirty="0"/>
              <a:t>. The sanctity of human life</a:t>
            </a:r>
          </a:p>
          <a:p>
            <a:r>
              <a:rPr lang="en-US" sz="2400" dirty="0" smtClean="0"/>
              <a:t>	4</a:t>
            </a:r>
            <a:r>
              <a:rPr lang="en-US" sz="2400" dirty="0"/>
              <a:t>. Gender: male and female</a:t>
            </a:r>
          </a:p>
          <a:p>
            <a:r>
              <a:rPr lang="en-US" sz="2400" dirty="0" smtClean="0"/>
              <a:t>	5</a:t>
            </a:r>
            <a:r>
              <a:rPr lang="en-US" sz="2400" dirty="0"/>
              <a:t>. Marriage: one man, one woman</a:t>
            </a:r>
          </a:p>
          <a:p>
            <a:r>
              <a:rPr lang="en-US" sz="2400" dirty="0" smtClean="0"/>
              <a:t>	6</a:t>
            </a:r>
            <a:r>
              <a:rPr lang="en-US" sz="2400" dirty="0"/>
              <a:t>. The blessing of work</a:t>
            </a:r>
          </a:p>
          <a:p>
            <a:r>
              <a:rPr lang="en-US" sz="2400" dirty="0" smtClean="0"/>
              <a:t>	7</a:t>
            </a:r>
            <a:r>
              <a:rPr lang="en-US" sz="2400" dirty="0"/>
              <a:t>. Ownership of private property</a:t>
            </a:r>
          </a:p>
          <a:p>
            <a:r>
              <a:rPr lang="en-US" sz="2400" dirty="0" smtClean="0"/>
              <a:t>	8</a:t>
            </a:r>
            <a:r>
              <a:rPr lang="en-US" sz="2400" dirty="0"/>
              <a:t>. God’s Law</a:t>
            </a:r>
          </a:p>
          <a:p>
            <a:r>
              <a:rPr lang="en-US" sz="2400" dirty="0" smtClean="0"/>
              <a:t>	9</a:t>
            </a:r>
            <a:r>
              <a:rPr lang="en-US" sz="2400" dirty="0"/>
              <a:t>. Sabbath: six days labor, one day rest</a:t>
            </a:r>
          </a:p>
        </p:txBody>
      </p:sp>
    </p:spTree>
    <p:extLst>
      <p:ext uri="{BB962C8B-B14F-4D97-AF65-F5344CB8AC3E}">
        <p14:creationId xmlns:p14="http://schemas.microsoft.com/office/powerpoint/2010/main" val="147057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CREATION ORDINANCES UNDER ATTACK</a:t>
            </a:r>
          </a:p>
          <a:p>
            <a:r>
              <a:rPr lang="en-US" sz="2400" dirty="0"/>
              <a:t> </a:t>
            </a:r>
          </a:p>
          <a:p>
            <a:r>
              <a:rPr lang="en-US" sz="2400" dirty="0"/>
              <a:t>	Now let me pose an important question. How many of these creation ordinances are under assault today: denied, attacked, condemned, modified, or “improved”? </a:t>
            </a:r>
            <a:endParaRPr lang="en-US" sz="2400" dirty="0" smtClean="0"/>
          </a:p>
          <a:p>
            <a:r>
              <a:rPr lang="en-US" sz="2400" dirty="0"/>
              <a:t>	1. The Creator-creature </a:t>
            </a:r>
            <a:r>
              <a:rPr lang="en-US" sz="2400" dirty="0" smtClean="0"/>
              <a:t>distinction?</a:t>
            </a:r>
            <a:endParaRPr lang="en-US" sz="2400" dirty="0"/>
          </a:p>
          <a:p>
            <a:r>
              <a:rPr lang="en-US" sz="2400" dirty="0"/>
              <a:t>	2. Human uniqueness or </a:t>
            </a:r>
            <a:r>
              <a:rPr lang="en-US" sz="2400" dirty="0" smtClean="0"/>
              <a:t>exceptionalism?</a:t>
            </a:r>
            <a:endParaRPr lang="en-US" sz="2400" dirty="0"/>
          </a:p>
          <a:p>
            <a:r>
              <a:rPr lang="en-US" sz="2400" dirty="0"/>
              <a:t>	3. The sanctity of human </a:t>
            </a:r>
            <a:r>
              <a:rPr lang="en-US" sz="2400" dirty="0" smtClean="0"/>
              <a:t>life?</a:t>
            </a:r>
            <a:endParaRPr lang="en-US" sz="2400" dirty="0"/>
          </a:p>
          <a:p>
            <a:r>
              <a:rPr lang="en-US" sz="2400" dirty="0"/>
              <a:t>	4. Gender: male and </a:t>
            </a:r>
            <a:r>
              <a:rPr lang="en-US" sz="2400" dirty="0" smtClean="0"/>
              <a:t>female?</a:t>
            </a:r>
            <a:endParaRPr lang="en-US" sz="2400" dirty="0"/>
          </a:p>
          <a:p>
            <a:r>
              <a:rPr lang="en-US" sz="2400" dirty="0"/>
              <a:t>	5. Marriage: one man, one </a:t>
            </a:r>
            <a:r>
              <a:rPr lang="en-US" sz="2400" dirty="0" smtClean="0"/>
              <a:t>woman?</a:t>
            </a:r>
            <a:endParaRPr lang="en-US" sz="2400" dirty="0"/>
          </a:p>
          <a:p>
            <a:r>
              <a:rPr lang="en-US" sz="2400" dirty="0"/>
              <a:t>	6. The blessing of </a:t>
            </a:r>
            <a:r>
              <a:rPr lang="en-US" sz="2400" dirty="0" smtClean="0"/>
              <a:t>work?</a:t>
            </a:r>
            <a:endParaRPr lang="en-US" sz="2400" dirty="0"/>
          </a:p>
          <a:p>
            <a:r>
              <a:rPr lang="en-US" sz="2400" dirty="0"/>
              <a:t>	7. Ownership of private </a:t>
            </a:r>
            <a:r>
              <a:rPr lang="en-US" sz="2400" dirty="0" smtClean="0"/>
              <a:t>property?</a:t>
            </a:r>
            <a:endParaRPr lang="en-US" sz="2400" dirty="0"/>
          </a:p>
          <a:p>
            <a:r>
              <a:rPr lang="en-US" sz="2400" dirty="0"/>
              <a:t>	8. God’s </a:t>
            </a:r>
            <a:r>
              <a:rPr lang="en-US" sz="2400" dirty="0" smtClean="0"/>
              <a:t>Law?</a:t>
            </a:r>
            <a:endParaRPr lang="en-US" sz="2400" dirty="0"/>
          </a:p>
          <a:p>
            <a:r>
              <a:rPr lang="en-US" sz="2400" dirty="0"/>
              <a:t>	9. Sabbath: six days labor, one day </a:t>
            </a:r>
            <a:r>
              <a:rPr lang="en-US" sz="2400" dirty="0" smtClean="0"/>
              <a:t>rest?</a:t>
            </a:r>
            <a:endParaRPr lang="en-US" sz="2400" dirty="0"/>
          </a:p>
          <a:p>
            <a:endParaRPr lang="en-US" sz="2400" dirty="0"/>
          </a:p>
        </p:txBody>
      </p:sp>
    </p:spTree>
    <p:extLst>
      <p:ext uri="{BB962C8B-B14F-4D97-AF65-F5344CB8AC3E}">
        <p14:creationId xmlns:p14="http://schemas.microsoft.com/office/powerpoint/2010/main" val="152634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CREATION ORDINANCES UNDER ATTACK</a:t>
            </a:r>
          </a:p>
          <a:p>
            <a:r>
              <a:rPr lang="en-US" sz="2400" dirty="0"/>
              <a:t> </a:t>
            </a:r>
          </a:p>
          <a:p>
            <a:r>
              <a:rPr lang="en-US" sz="2400" dirty="0"/>
              <a:t>	The obvious answer is all of them. In the new sexual morality of our day, not one is left standing</a:t>
            </a:r>
            <a:r>
              <a:rPr lang="en-US" sz="2400" dirty="0" smtClean="0"/>
              <a:t>.</a:t>
            </a:r>
          </a:p>
          <a:p>
            <a:r>
              <a:rPr lang="en-US" sz="2400" dirty="0"/>
              <a:t>	</a:t>
            </a:r>
            <a:r>
              <a:rPr lang="en-US" sz="2400" b="1" i="1" dirty="0" smtClean="0"/>
              <a:t> </a:t>
            </a:r>
            <a:r>
              <a:rPr lang="en-US" sz="2400" b="1" i="1" dirty="0"/>
              <a:t>If I didn’t know better, I would say that people just do not want to live under God’s authority in any way. </a:t>
            </a:r>
          </a:p>
          <a:p>
            <a:r>
              <a:rPr lang="en-US" sz="2400" dirty="0"/>
              <a:t>	Why do you think this is so</a:t>
            </a:r>
            <a:r>
              <a:rPr lang="en-US" sz="2400" dirty="0" smtClean="0"/>
              <a:t>?</a:t>
            </a:r>
          </a:p>
          <a:p>
            <a:r>
              <a:rPr lang="en-US" sz="2400" dirty="0"/>
              <a:t>	1. The primary reason is the rejection of God’s authority, God’s right to define us and to demand of us. </a:t>
            </a:r>
            <a:endParaRPr lang="en-US" sz="2400" dirty="0" smtClean="0"/>
          </a:p>
          <a:p>
            <a:r>
              <a:rPr lang="en-US" sz="2400" dirty="0"/>
              <a:t>	</a:t>
            </a:r>
            <a:r>
              <a:rPr lang="en-US" sz="2400" dirty="0" smtClean="0"/>
              <a:t>So </a:t>
            </a:r>
            <a:r>
              <a:rPr lang="en-US" sz="2400" dirty="0"/>
              <a:t>all of God’s ordinances must be rejected. </a:t>
            </a:r>
            <a:endParaRPr lang="en-US" sz="2400" dirty="0" smtClean="0"/>
          </a:p>
          <a:p>
            <a:r>
              <a:rPr lang="en-US" sz="2400" dirty="0"/>
              <a:t>	</a:t>
            </a:r>
            <a:r>
              <a:rPr lang="en-US" sz="2400" dirty="0" smtClean="0"/>
              <a:t>We </a:t>
            </a:r>
            <a:r>
              <a:rPr lang="en-US" sz="2400" dirty="0"/>
              <a:t>want to be our own authority in all things. God’s divine claim over us has been hated from Genesis 3 </a:t>
            </a:r>
            <a:r>
              <a:rPr lang="en-US" sz="2400" dirty="0" smtClean="0"/>
              <a:t>on. </a:t>
            </a:r>
          </a:p>
          <a:p>
            <a:r>
              <a:rPr lang="en-US" sz="2400" dirty="0"/>
              <a:t>	</a:t>
            </a:r>
            <a:r>
              <a:rPr lang="en-US" sz="2400" dirty="0" smtClean="0"/>
              <a:t>We </a:t>
            </a:r>
            <a:r>
              <a:rPr lang="en-US" sz="2400" dirty="0"/>
              <a:t>are witnessing this on full display every day.  </a:t>
            </a:r>
          </a:p>
          <a:p>
            <a:endParaRPr lang="en-US" sz="2400" dirty="0"/>
          </a:p>
        </p:txBody>
      </p:sp>
    </p:spTree>
    <p:extLst>
      <p:ext uri="{BB962C8B-B14F-4D97-AF65-F5344CB8AC3E}">
        <p14:creationId xmlns:p14="http://schemas.microsoft.com/office/powerpoint/2010/main" val="655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dirty="0"/>
              <a:t>CREATION ORDINANCES UNDER ATTACK</a:t>
            </a:r>
          </a:p>
          <a:p>
            <a:r>
              <a:rPr lang="en-US" sz="2400" dirty="0"/>
              <a:t> </a:t>
            </a:r>
          </a:p>
          <a:p>
            <a:r>
              <a:rPr lang="en-US" sz="2400" dirty="0"/>
              <a:t>	2. And there is a perfectly natural reason why all </a:t>
            </a:r>
            <a:r>
              <a:rPr lang="en-US" sz="2400" dirty="0" smtClean="0"/>
              <a:t>nine </a:t>
            </a:r>
            <a:r>
              <a:rPr lang="en-US" sz="2400" dirty="0"/>
              <a:t>of these creation </a:t>
            </a:r>
            <a:r>
              <a:rPr lang="en-US" sz="2400" dirty="0" smtClean="0"/>
              <a:t>ordinances </a:t>
            </a:r>
            <a:r>
              <a:rPr lang="en-US" sz="2400" dirty="0"/>
              <a:t>are under assault. </a:t>
            </a:r>
            <a:endParaRPr lang="en-US" sz="2400" dirty="0" smtClean="0"/>
          </a:p>
          <a:p>
            <a:r>
              <a:rPr lang="en-US" sz="2400" dirty="0"/>
              <a:t>	</a:t>
            </a:r>
            <a:r>
              <a:rPr lang="en-US" sz="2400" dirty="0" smtClean="0"/>
              <a:t>God </a:t>
            </a:r>
            <a:r>
              <a:rPr lang="en-US" sz="2400" dirty="0"/>
              <a:t>has created a world consistent with his own wisdom and character. </a:t>
            </a:r>
            <a:endParaRPr lang="en-US" sz="2400" dirty="0" smtClean="0"/>
          </a:p>
          <a:p>
            <a:r>
              <a:rPr lang="en-US" sz="2400" dirty="0"/>
              <a:t>	</a:t>
            </a:r>
            <a:r>
              <a:rPr lang="en-US" sz="2400" dirty="0" smtClean="0"/>
              <a:t>It </a:t>
            </a:r>
            <a:r>
              <a:rPr lang="en-US" sz="2400" dirty="0"/>
              <a:t>is a </a:t>
            </a:r>
            <a:r>
              <a:rPr lang="en-US" sz="2400" i="1" dirty="0"/>
              <a:t>system</a:t>
            </a:r>
            <a:r>
              <a:rPr lang="en-US" sz="2400" dirty="0"/>
              <a:t>, a finely tuned and interdependent system. So if you deny one part eventually </a:t>
            </a:r>
            <a:r>
              <a:rPr lang="en-US" sz="2400" dirty="0" smtClean="0"/>
              <a:t>all parts </a:t>
            </a:r>
            <a:r>
              <a:rPr lang="en-US" sz="2400" dirty="0"/>
              <a:t>are affected. </a:t>
            </a:r>
          </a:p>
        </p:txBody>
      </p:sp>
    </p:spTree>
    <p:extLst>
      <p:ext uri="{BB962C8B-B14F-4D97-AF65-F5344CB8AC3E}">
        <p14:creationId xmlns:p14="http://schemas.microsoft.com/office/powerpoint/2010/main" val="24579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5565116"/>
          </a:xfrm>
          <a:prstGeom prst="rect">
            <a:avLst/>
          </a:prstGeom>
        </p:spPr>
      </p:pic>
    </p:spTree>
    <p:extLst>
      <p:ext uri="{BB962C8B-B14F-4D97-AF65-F5344CB8AC3E}">
        <p14:creationId xmlns:p14="http://schemas.microsoft.com/office/powerpoint/2010/main" val="203728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CREATION ORDINANCES UNDER ATTACK</a:t>
            </a:r>
          </a:p>
          <a:p>
            <a:r>
              <a:rPr lang="en-US" sz="2400" dirty="0"/>
              <a:t> </a:t>
            </a:r>
          </a:p>
          <a:p>
            <a:r>
              <a:rPr lang="en-US" sz="2400" dirty="0"/>
              <a:t>	If you deny the need for work and productivity, then you will eventually, necessarily deny the right to private property…of others. </a:t>
            </a:r>
          </a:p>
          <a:p>
            <a:r>
              <a:rPr lang="en-US" sz="2400" dirty="0"/>
              <a:t>	Those who work tend to acquire property. Those who do not work tend not to acquire property. But we need property, things like food and clothing and shelter. </a:t>
            </a:r>
          </a:p>
          <a:p>
            <a:r>
              <a:rPr lang="en-US" sz="2400" dirty="0"/>
              <a:t>	So some way must be devised to transfer the property from the workers to the non-workers. The </a:t>
            </a:r>
            <a:r>
              <a:rPr lang="en-US" sz="2400" dirty="0" smtClean="0"/>
              <a:t>recommended tool </a:t>
            </a:r>
            <a:r>
              <a:rPr lang="en-US" sz="2400" dirty="0"/>
              <a:t>of choice today is through Critical Theory, class envy, Marxism, socialism, communism. </a:t>
            </a:r>
            <a:endParaRPr lang="en-US" sz="2400" dirty="0" smtClean="0"/>
          </a:p>
          <a:p>
            <a:r>
              <a:rPr lang="en-US" sz="2400" dirty="0"/>
              <a:t>	</a:t>
            </a:r>
            <a:r>
              <a:rPr lang="en-US" sz="2400" dirty="0" smtClean="0"/>
              <a:t>It </a:t>
            </a:r>
            <a:r>
              <a:rPr lang="en-US" sz="2400" dirty="0"/>
              <a:t>alleges that those who work do not deserve the fruits of their labors. </a:t>
            </a:r>
            <a:endParaRPr lang="en-US" sz="2400" dirty="0" smtClean="0"/>
          </a:p>
          <a:p>
            <a:r>
              <a:rPr lang="en-US" sz="2400" dirty="0"/>
              <a:t>	</a:t>
            </a:r>
            <a:r>
              <a:rPr lang="en-US" sz="2400" dirty="0" smtClean="0"/>
              <a:t>Others </a:t>
            </a:r>
            <a:r>
              <a:rPr lang="en-US" sz="2400" dirty="0"/>
              <a:t>should not have the right to </a:t>
            </a:r>
            <a:r>
              <a:rPr lang="en-US" sz="2400" dirty="0" smtClean="0"/>
              <a:t>their private </a:t>
            </a:r>
            <a:r>
              <a:rPr lang="en-US" sz="2400" dirty="0"/>
              <a:t>property, so that I can gain the right to their property. </a:t>
            </a:r>
          </a:p>
        </p:txBody>
      </p:sp>
    </p:spTree>
    <p:extLst>
      <p:ext uri="{BB962C8B-B14F-4D97-AF65-F5344CB8AC3E}">
        <p14:creationId xmlns:p14="http://schemas.microsoft.com/office/powerpoint/2010/main" val="321278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CREATION ORDINANCES UNDER ATTACK</a:t>
            </a:r>
          </a:p>
          <a:p>
            <a:r>
              <a:rPr lang="en-US" sz="2400" dirty="0"/>
              <a:t> </a:t>
            </a:r>
          </a:p>
          <a:p>
            <a:r>
              <a:rPr lang="en-US" sz="2400" dirty="0"/>
              <a:t>	Tinker with male and female, and immediately God's design for marriage must be redefined. </a:t>
            </a:r>
          </a:p>
          <a:p>
            <a:r>
              <a:rPr lang="en-US" sz="2400" dirty="0"/>
              <a:t>	I have found that there are some advantages to being old. And one of the advantages is that you do not need to learn all of history from books. Some of it you simply remember. </a:t>
            </a:r>
            <a:endParaRPr lang="en-US" sz="2400" dirty="0" smtClean="0"/>
          </a:p>
          <a:p>
            <a:r>
              <a:rPr lang="en-US" sz="2400" dirty="0"/>
              <a:t>	</a:t>
            </a:r>
            <a:r>
              <a:rPr lang="en-US" sz="2400" dirty="0" smtClean="0"/>
              <a:t>And </a:t>
            </a:r>
            <a:r>
              <a:rPr lang="en-US" sz="2400" dirty="0"/>
              <a:t>I can remember the non-Christians back in the 1960s and 1970s scoffing at marriage. It was a “shackle,” a smothering institution intended to stifle happiness. Marriage as an institution was on the ropes, a sinking ship, a passing fad that would soon go extinct, “good riddance.” </a:t>
            </a:r>
          </a:p>
          <a:p>
            <a:r>
              <a:rPr lang="en-US" sz="2400" dirty="0"/>
              <a:t>	But then in the 1990s marriage suddenly became popular once again. Why it was a sacred right, absolutely necessary for human happiness, an essential component of the blessed </a:t>
            </a:r>
            <a:r>
              <a:rPr lang="en-US" sz="2400" dirty="0" smtClean="0"/>
              <a:t>life! </a:t>
            </a:r>
            <a:r>
              <a:rPr lang="en-US" sz="2400" dirty="0"/>
              <a:t>Why? Was it due to some religious revival? Was it due to the success of James Dobson’s </a:t>
            </a:r>
            <a:r>
              <a:rPr lang="en-US" sz="2400" b="1" i="1" dirty="0"/>
              <a:t>Focus on the Family</a:t>
            </a:r>
            <a:r>
              <a:rPr lang="en-US" sz="2400" dirty="0"/>
              <a:t>? </a:t>
            </a:r>
          </a:p>
        </p:txBody>
      </p:sp>
    </p:spTree>
    <p:extLst>
      <p:ext uri="{BB962C8B-B14F-4D97-AF65-F5344CB8AC3E}">
        <p14:creationId xmlns:p14="http://schemas.microsoft.com/office/powerpoint/2010/main" val="142728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CREATION ORDINANCES UNDER ATTACK</a:t>
            </a:r>
          </a:p>
          <a:p>
            <a:r>
              <a:rPr lang="en-US" sz="2400" dirty="0"/>
              <a:t> </a:t>
            </a:r>
          </a:p>
          <a:p>
            <a:r>
              <a:rPr lang="en-US" sz="2400" dirty="0"/>
              <a:t>	No, quite the opposite. </a:t>
            </a:r>
            <a:endParaRPr lang="en-US" sz="2400" dirty="0" smtClean="0"/>
          </a:p>
          <a:p>
            <a:r>
              <a:rPr lang="en-US" sz="2400" dirty="0"/>
              <a:t>	</a:t>
            </a:r>
            <a:r>
              <a:rPr lang="en-US" sz="2400" dirty="0" smtClean="0"/>
              <a:t>Homosexual </a:t>
            </a:r>
            <a:r>
              <a:rPr lang="en-US" sz="2400" dirty="0"/>
              <a:t>advocates wanted complete affirmation, complete equivalency in the culture, so they had to, temporarily, pretend that marriage was basic to human flourishing, “gay marriage.” </a:t>
            </a:r>
            <a:endParaRPr lang="en-US" sz="2400" dirty="0" smtClean="0"/>
          </a:p>
          <a:p>
            <a:r>
              <a:rPr lang="en-US" sz="2400" dirty="0"/>
              <a:t>	</a:t>
            </a:r>
            <a:r>
              <a:rPr lang="en-US" sz="2400" dirty="0" smtClean="0"/>
              <a:t>We </a:t>
            </a:r>
            <a:r>
              <a:rPr lang="en-US" sz="2400" dirty="0"/>
              <a:t>see in this sudden shift from marriage as worthless to marriage as </a:t>
            </a:r>
            <a:r>
              <a:rPr lang="en-US" sz="2400" dirty="0" smtClean="0"/>
              <a:t>absolutely essential to the </a:t>
            </a:r>
            <a:r>
              <a:rPr lang="en-US" sz="2400" dirty="0"/>
              <a:t>good </a:t>
            </a:r>
            <a:r>
              <a:rPr lang="en-US" sz="2400" dirty="0" smtClean="0"/>
              <a:t>life </a:t>
            </a:r>
            <a:r>
              <a:rPr lang="en-US" sz="2400" dirty="0"/>
              <a:t>an example of hypocrisy of the first order. </a:t>
            </a:r>
            <a:endParaRPr lang="en-US" sz="2400" dirty="0" smtClean="0"/>
          </a:p>
          <a:p>
            <a:r>
              <a:rPr lang="en-US" sz="2400" dirty="0" smtClean="0"/>
              <a:t>	And </a:t>
            </a:r>
            <a:r>
              <a:rPr lang="en-US" sz="2400" dirty="0"/>
              <a:t>perhaps you’ve also </a:t>
            </a:r>
            <a:r>
              <a:rPr lang="en-US" sz="2400" dirty="0" smtClean="0"/>
              <a:t>noted </a:t>
            </a:r>
            <a:r>
              <a:rPr lang="en-US" sz="2400" dirty="0"/>
              <a:t>that shortly after the Obergefell decision by the Supreme Court in 2015 requiring that every state recognize gay marriage, nobody talks about gay marriage anymore. </a:t>
            </a:r>
            <a:endParaRPr lang="en-US" sz="2400" dirty="0" smtClean="0"/>
          </a:p>
          <a:p>
            <a:r>
              <a:rPr lang="en-US" sz="2400" dirty="0"/>
              <a:t>	</a:t>
            </a:r>
            <a:r>
              <a:rPr lang="en-US" sz="2400" dirty="0" smtClean="0"/>
              <a:t>In fact, and we will discuss this next week, marriage of any kind is at its all time low since such statistics have been recorded. </a:t>
            </a:r>
          </a:p>
          <a:p>
            <a:r>
              <a:rPr lang="en-US" sz="2400" dirty="0"/>
              <a:t>	</a:t>
            </a:r>
            <a:r>
              <a:rPr lang="en-US" sz="2400" dirty="0" smtClean="0"/>
              <a:t>Marriage is out again. Hypocrisy.</a:t>
            </a:r>
            <a:endParaRPr lang="en-US" sz="2400" dirty="0"/>
          </a:p>
        </p:txBody>
      </p:sp>
    </p:spTree>
    <p:extLst>
      <p:ext uri="{BB962C8B-B14F-4D97-AF65-F5344CB8AC3E}">
        <p14:creationId xmlns:p14="http://schemas.microsoft.com/office/powerpoint/2010/main" val="38907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a:t>
            </a:r>
            <a:r>
              <a:rPr lang="en-US" sz="2400" dirty="0" smtClean="0"/>
              <a:t>Ms. Jackson </a:t>
            </a:r>
            <a:r>
              <a:rPr lang="en-US" sz="2400" dirty="0"/>
              <a:t>was specifically nominated because she would become </a:t>
            </a:r>
            <a:r>
              <a:rPr lang="en-US" sz="2400" i="1" dirty="0"/>
              <a:t>the first black woman</a:t>
            </a:r>
            <a:r>
              <a:rPr lang="en-US" sz="2400" dirty="0"/>
              <a:t> on the US Supreme Court. Ironically, though, by her own reckoning, we cannot know if she really is the first black WOMAN on the US Supreme Court. </a:t>
            </a:r>
            <a:endParaRPr lang="en-US" sz="2400" dirty="0" smtClean="0"/>
          </a:p>
          <a:p>
            <a:r>
              <a:rPr lang="en-US" sz="2400" dirty="0"/>
              <a:t>	</a:t>
            </a:r>
            <a:r>
              <a:rPr lang="en-US" sz="2400" dirty="0" smtClean="0"/>
              <a:t>If </a:t>
            </a:r>
            <a:r>
              <a:rPr lang="en-US" sz="2400" dirty="0"/>
              <a:t>this were a movie script, no one would believe it. </a:t>
            </a:r>
            <a:endParaRPr lang="en-US" sz="2400" dirty="0" smtClean="0"/>
          </a:p>
          <a:p>
            <a:r>
              <a:rPr lang="en-US" sz="2400" dirty="0"/>
              <a:t>	</a:t>
            </a:r>
            <a:r>
              <a:rPr lang="en-US" sz="2400" dirty="0" smtClean="0"/>
              <a:t>She </a:t>
            </a:r>
            <a:r>
              <a:rPr lang="en-US" sz="2400" dirty="0"/>
              <a:t>later declared that she knew that she was a woman, so that’s somewhat encouraging. But, you see “woman” “male and female” are now internal matters, how someone feels, what someone declares themselves to be, how one “self-identifies.” </a:t>
            </a:r>
          </a:p>
        </p:txBody>
      </p:sp>
    </p:spTree>
    <p:extLst>
      <p:ext uri="{BB962C8B-B14F-4D97-AF65-F5344CB8AC3E}">
        <p14:creationId xmlns:p14="http://schemas.microsoft.com/office/powerpoint/2010/main" val="65801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CREATION ORDINANCES UNDER ATTACK</a:t>
            </a:r>
          </a:p>
          <a:p>
            <a:r>
              <a:rPr lang="en-US" sz="2400" dirty="0"/>
              <a:t> </a:t>
            </a:r>
          </a:p>
          <a:p>
            <a:r>
              <a:rPr lang="en-US" sz="2400" dirty="0"/>
              <a:t>	Also, when people deny the existence of God they believe they have achieved liberation: they can be their own god now. </a:t>
            </a:r>
            <a:endParaRPr lang="en-US" sz="2400" dirty="0" smtClean="0"/>
          </a:p>
          <a:p>
            <a:r>
              <a:rPr lang="en-US" sz="2400" dirty="0"/>
              <a:t>	</a:t>
            </a:r>
            <a:r>
              <a:rPr lang="en-US" sz="2400" dirty="0" smtClean="0"/>
              <a:t>But </a:t>
            </a:r>
            <a:r>
              <a:rPr lang="en-US" sz="2400" dirty="0"/>
              <a:t>very quickly they find that they have lost all rational ground for asserting human exceptionalism, and the radical animal rights proponents are quick to point that out. </a:t>
            </a:r>
            <a:endParaRPr lang="en-US" sz="2400" dirty="0" smtClean="0"/>
          </a:p>
          <a:p>
            <a:r>
              <a:rPr lang="en-US" sz="2400" dirty="0"/>
              <a:t>	</a:t>
            </a:r>
            <a:r>
              <a:rPr lang="en-US" sz="2400" dirty="0" smtClean="0"/>
              <a:t>And </a:t>
            </a:r>
            <a:r>
              <a:rPr lang="en-US" sz="2400" dirty="0"/>
              <a:t>there as well goes the sanctity of human life, and over sixty million unborn </a:t>
            </a:r>
            <a:r>
              <a:rPr lang="en-US" sz="2400" dirty="0" smtClean="0"/>
              <a:t>children (a </a:t>
            </a:r>
            <a:r>
              <a:rPr lang="en-US" sz="2400" dirty="0"/>
              <a:t>disproportionate number </a:t>
            </a:r>
            <a:r>
              <a:rPr lang="en-US" sz="2400" dirty="0" smtClean="0"/>
              <a:t>of these being black </a:t>
            </a:r>
            <a:r>
              <a:rPr lang="en-US" sz="2400" dirty="0"/>
              <a:t>and Hispanic </a:t>
            </a:r>
            <a:r>
              <a:rPr lang="en-US" sz="2400" dirty="0" smtClean="0"/>
              <a:t>children) who have been </a:t>
            </a:r>
            <a:r>
              <a:rPr lang="en-US" sz="2400" dirty="0"/>
              <a:t>aborted in our land. </a:t>
            </a:r>
          </a:p>
          <a:p>
            <a:r>
              <a:rPr lang="en-US" sz="2400" dirty="0"/>
              <a:t>	God created us as a part of a finely-tuned system. And when one facet is denied, eventually every part starts to wobble and collapse. And all </a:t>
            </a:r>
            <a:r>
              <a:rPr lang="en-US" sz="2400" dirty="0" smtClean="0"/>
              <a:t>nine </a:t>
            </a:r>
            <a:r>
              <a:rPr lang="en-US" sz="2400" dirty="0"/>
              <a:t>creation ordinances are under brutal attack as we speak. </a:t>
            </a:r>
            <a:endParaRPr lang="en-US" sz="2400" dirty="0" smtClean="0"/>
          </a:p>
          <a:p>
            <a:r>
              <a:rPr lang="en-US" sz="2400" dirty="0"/>
              <a:t>	</a:t>
            </a:r>
            <a:r>
              <a:rPr lang="en-US" sz="2400" dirty="0" smtClean="0"/>
              <a:t>And </a:t>
            </a:r>
            <a:r>
              <a:rPr lang="en-US" sz="2400" dirty="0"/>
              <a:t>we are becoming a brutal, brute-like people who have forfeited our glorious birthright for a mess of pottage.</a:t>
            </a:r>
          </a:p>
        </p:txBody>
      </p:sp>
    </p:spTree>
    <p:extLst>
      <p:ext uri="{BB962C8B-B14F-4D97-AF65-F5344CB8AC3E}">
        <p14:creationId xmlns:p14="http://schemas.microsoft.com/office/powerpoint/2010/main" val="15541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708981"/>
          </a:xfrm>
          <a:prstGeom prst="rect">
            <a:avLst/>
          </a:prstGeom>
          <a:noFill/>
        </p:spPr>
        <p:txBody>
          <a:bodyPr wrap="square" rtlCol="0">
            <a:spAutoFit/>
          </a:bodyPr>
          <a:lstStyle/>
          <a:p>
            <a:r>
              <a:rPr lang="en-US" sz="2400" dirty="0" smtClean="0"/>
              <a:t>BREAK</a:t>
            </a:r>
          </a:p>
          <a:p>
            <a:endParaRPr lang="en-US" sz="2400" dirty="0"/>
          </a:p>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endParaRPr lang="en-US" sz="3600" dirty="0"/>
          </a:p>
        </p:txBody>
      </p:sp>
    </p:spTree>
    <p:extLst>
      <p:ext uri="{BB962C8B-B14F-4D97-AF65-F5344CB8AC3E}">
        <p14:creationId xmlns:p14="http://schemas.microsoft.com/office/powerpoint/2010/main" val="20230638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ACCOMODATION FOR SIN?</a:t>
            </a:r>
          </a:p>
          <a:p>
            <a:r>
              <a:rPr lang="en-US" sz="2400" dirty="0"/>
              <a:t> </a:t>
            </a:r>
            <a:endParaRPr lang="en-US" sz="2400" dirty="0" smtClean="0"/>
          </a:p>
          <a:p>
            <a:r>
              <a:rPr lang="en-US" sz="2400" dirty="0" smtClean="0"/>
              <a:t>AN OBJECTION:</a:t>
            </a:r>
            <a:endParaRPr lang="en-US" sz="2400" dirty="0"/>
          </a:p>
          <a:p>
            <a:r>
              <a:rPr lang="en-US" sz="2400" dirty="0" smtClean="0"/>
              <a:t>	“Sure, God instituted several creation ordinances,” you say, “but </a:t>
            </a:r>
            <a:r>
              <a:rPr lang="en-US" sz="2400" dirty="0"/>
              <a:t>Genesis 2 is followed Genesis 3</a:t>
            </a:r>
            <a:r>
              <a:rPr lang="en-US" sz="2400" dirty="0" smtClean="0"/>
              <a:t>.</a:t>
            </a:r>
          </a:p>
          <a:p>
            <a:r>
              <a:rPr lang="en-US" sz="2400" dirty="0"/>
              <a:t>	</a:t>
            </a:r>
            <a:r>
              <a:rPr lang="en-US" sz="2400" dirty="0" smtClean="0"/>
              <a:t>“And </a:t>
            </a:r>
            <a:r>
              <a:rPr lang="en-US" sz="2400" dirty="0"/>
              <a:t>we no longer live in the world as God intended it. </a:t>
            </a:r>
            <a:endParaRPr lang="en-US" sz="2400" dirty="0" smtClean="0"/>
          </a:p>
          <a:p>
            <a:r>
              <a:rPr lang="en-US" sz="2400" dirty="0"/>
              <a:t>	</a:t>
            </a:r>
            <a:r>
              <a:rPr lang="en-US" sz="2400" dirty="0" smtClean="0"/>
              <a:t>“And </a:t>
            </a:r>
            <a:r>
              <a:rPr lang="en-US" sz="2400" dirty="0"/>
              <a:t>so, if we are going to live in this new world where sin and brokenness are a daily reality, don’t we need to give some latitude and cut some slack to those who have been messed up by sin? </a:t>
            </a:r>
            <a:endParaRPr lang="en-US" sz="2400" dirty="0" smtClean="0"/>
          </a:p>
          <a:p>
            <a:r>
              <a:rPr lang="en-US" sz="2400" dirty="0"/>
              <a:t>	</a:t>
            </a:r>
            <a:r>
              <a:rPr lang="en-US" sz="2400" dirty="0" smtClean="0"/>
              <a:t>“Don’t </a:t>
            </a:r>
            <a:r>
              <a:rPr lang="en-US" sz="2400" dirty="0"/>
              <a:t>we need to make some accommodations for those who feel some temptations so deeply that they really cannot overcome them</a:t>
            </a:r>
            <a:r>
              <a:rPr lang="en-US" sz="2400" dirty="0" smtClean="0"/>
              <a:t>?” </a:t>
            </a:r>
          </a:p>
          <a:p>
            <a:r>
              <a:rPr lang="en-US" sz="2400" dirty="0"/>
              <a:t>	</a:t>
            </a:r>
            <a:r>
              <a:rPr lang="en-US" sz="2400" dirty="0" smtClean="0"/>
              <a:t>(This is a prominent argument some professing Christians are making today.)</a:t>
            </a:r>
          </a:p>
          <a:p>
            <a:endParaRPr lang="en-US" sz="2400" dirty="0"/>
          </a:p>
          <a:p>
            <a:endParaRPr lang="en-US" sz="2400" dirty="0"/>
          </a:p>
        </p:txBody>
      </p:sp>
    </p:spTree>
    <p:extLst>
      <p:ext uri="{BB962C8B-B14F-4D97-AF65-F5344CB8AC3E}">
        <p14:creationId xmlns:p14="http://schemas.microsoft.com/office/powerpoint/2010/main" val="411497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ACCOMODATION FOR SIN?</a:t>
            </a:r>
          </a:p>
          <a:p>
            <a:r>
              <a:rPr lang="en-US" sz="2400" dirty="0"/>
              <a:t> </a:t>
            </a:r>
          </a:p>
          <a:p>
            <a:r>
              <a:rPr lang="en-US" sz="2400" dirty="0"/>
              <a:t>	This also is a common ploy by the proponents of the new sexual morality, and we’d better pause to examine their claims. </a:t>
            </a:r>
          </a:p>
          <a:p>
            <a:r>
              <a:rPr lang="en-US" sz="2400" dirty="0"/>
              <a:t>	According to this way of thinking, sin has so overwhelmed </a:t>
            </a:r>
            <a:r>
              <a:rPr lang="en-US" sz="2400" dirty="0" smtClean="0"/>
              <a:t>some people </a:t>
            </a:r>
            <a:r>
              <a:rPr lang="en-US" sz="2400" dirty="0"/>
              <a:t>that we have to settle for some halfway </a:t>
            </a:r>
            <a:r>
              <a:rPr lang="en-US" sz="2400" dirty="0" smtClean="0"/>
              <a:t>Christian existence</a:t>
            </a:r>
            <a:r>
              <a:rPr lang="en-US" sz="2400" dirty="0"/>
              <a:t>. </a:t>
            </a:r>
            <a:endParaRPr lang="en-US" sz="2400" dirty="0" smtClean="0"/>
          </a:p>
          <a:p>
            <a:r>
              <a:rPr lang="en-US" sz="2400" dirty="0"/>
              <a:t>	</a:t>
            </a:r>
            <a:r>
              <a:rPr lang="en-US" sz="2400" dirty="0" smtClean="0"/>
              <a:t>They have </a:t>
            </a:r>
            <a:r>
              <a:rPr lang="en-US" sz="2400" dirty="0"/>
              <a:t>to come to terms with </a:t>
            </a:r>
            <a:r>
              <a:rPr lang="en-US" sz="2400" dirty="0" smtClean="0"/>
              <a:t>(make peace with) their </a:t>
            </a:r>
            <a:r>
              <a:rPr lang="en-US" sz="2400" dirty="0"/>
              <a:t>sinful desires, admit that </a:t>
            </a:r>
            <a:r>
              <a:rPr lang="en-US" sz="2400" dirty="0" smtClean="0"/>
              <a:t>they </a:t>
            </a:r>
            <a:r>
              <a:rPr lang="en-US" sz="2400" dirty="0"/>
              <a:t>can never overcome them, and then make some provision for living out something less than God’s ideal. </a:t>
            </a:r>
          </a:p>
        </p:txBody>
      </p:sp>
    </p:spTree>
    <p:extLst>
      <p:ext uri="{BB962C8B-B14F-4D97-AF65-F5344CB8AC3E}">
        <p14:creationId xmlns:p14="http://schemas.microsoft.com/office/powerpoint/2010/main" val="1964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25458843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ACCOMODATION FOR SIN?</a:t>
            </a:r>
          </a:p>
          <a:p>
            <a:r>
              <a:rPr lang="en-US" sz="2400" dirty="0"/>
              <a:t> </a:t>
            </a:r>
          </a:p>
          <a:p>
            <a:r>
              <a:rPr lang="en-US" sz="2400" dirty="0"/>
              <a:t>	Now be careful. This is never, ever proposed in </a:t>
            </a:r>
            <a:r>
              <a:rPr lang="en-US" sz="2400" dirty="0" smtClean="0"/>
              <a:t>regards to </a:t>
            </a:r>
            <a:r>
              <a:rPr lang="en-US" sz="2400" dirty="0"/>
              <a:t>unpopular sins such as anger, hatred, violence, bigotry, judgmentalism, greed, or racial prejudice. </a:t>
            </a:r>
            <a:endParaRPr lang="en-US" sz="2400" dirty="0" smtClean="0"/>
          </a:p>
          <a:p>
            <a:r>
              <a:rPr lang="en-US" sz="2400" dirty="0"/>
              <a:t>	</a:t>
            </a:r>
            <a:r>
              <a:rPr lang="en-US" sz="2400" dirty="0" smtClean="0"/>
              <a:t>No</a:t>
            </a:r>
            <a:r>
              <a:rPr lang="en-US" sz="2400" dirty="0"/>
              <a:t>, those sins are completely unacceptable inexcusable, and must immediately be renounced and overcome entirely. </a:t>
            </a:r>
            <a:r>
              <a:rPr lang="en-US" sz="2400" b="1" i="1" u="sng" dirty="0"/>
              <a:t>They must be, and they can be! </a:t>
            </a:r>
          </a:p>
          <a:p>
            <a:r>
              <a:rPr lang="en-US" sz="2400" dirty="0"/>
              <a:t>	</a:t>
            </a:r>
            <a:r>
              <a:rPr lang="en-US" sz="2400" dirty="0" smtClean="0"/>
              <a:t>Rather, the </a:t>
            </a:r>
            <a:r>
              <a:rPr lang="en-US" sz="2400" dirty="0"/>
              <a:t>kinds of sins that we are told need to be afforded some latitude are in the realm of (you guessed it) the new sexual morality. </a:t>
            </a:r>
            <a:endParaRPr lang="en-US" sz="2400" dirty="0" smtClean="0"/>
          </a:p>
          <a:p>
            <a:r>
              <a:rPr lang="en-US" sz="2400" dirty="0"/>
              <a:t>	</a:t>
            </a:r>
            <a:r>
              <a:rPr lang="en-US" sz="2400" dirty="0" smtClean="0"/>
              <a:t>Remember</a:t>
            </a:r>
            <a:r>
              <a:rPr lang="en-US" sz="2400" dirty="0"/>
              <a:t>, in the new sexual morality there is only one rule, consent. </a:t>
            </a:r>
            <a:endParaRPr lang="en-US" sz="2400" dirty="0" smtClean="0"/>
          </a:p>
          <a:p>
            <a:r>
              <a:rPr lang="en-US" sz="2400" dirty="0"/>
              <a:t>	</a:t>
            </a:r>
            <a:r>
              <a:rPr lang="en-US" sz="2400" dirty="0" smtClean="0"/>
              <a:t>PCA </a:t>
            </a:r>
            <a:r>
              <a:rPr lang="en-US" sz="2400" dirty="0"/>
              <a:t>Pastor Harry Reeder points out that “consent” is sold under the banner of “</a:t>
            </a:r>
            <a:r>
              <a:rPr lang="en-US" sz="2400" dirty="0" smtClean="0"/>
              <a:t>freedom”: </a:t>
            </a:r>
            <a:r>
              <a:rPr lang="en-US" sz="2400" dirty="0"/>
              <a:t>“Don’t you want people to be free? </a:t>
            </a:r>
            <a:r>
              <a:rPr lang="en-US" sz="2400" dirty="0" smtClean="0"/>
              <a:t>Don’t you think people should be  </a:t>
            </a:r>
            <a:r>
              <a:rPr lang="en-US" sz="2400" dirty="0"/>
              <a:t>free to follow their heart?” And even the rule of consent is under review. Many wish the age of consent was lowered considerably. </a:t>
            </a:r>
          </a:p>
        </p:txBody>
      </p:sp>
    </p:spTree>
    <p:extLst>
      <p:ext uri="{BB962C8B-B14F-4D97-AF65-F5344CB8AC3E}">
        <p14:creationId xmlns:p14="http://schemas.microsoft.com/office/powerpoint/2010/main" val="33301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ACCOMODATION FOR SIN?</a:t>
            </a:r>
          </a:p>
          <a:p>
            <a:r>
              <a:rPr lang="en-US" sz="2400" dirty="0"/>
              <a:t> </a:t>
            </a:r>
          </a:p>
          <a:p>
            <a:r>
              <a:rPr lang="en-US" sz="2400" dirty="0"/>
              <a:t>	So if someone finds themselves attracted to those of the same sex, or feeling, wishing they were of the other sex, </a:t>
            </a:r>
            <a:r>
              <a:rPr lang="en-US" sz="2400" dirty="0" smtClean="0"/>
              <a:t>or wanting to explore some new, never before suggested sex </a:t>
            </a:r>
            <a:r>
              <a:rPr lang="en-US" sz="2400" dirty="0"/>
              <a:t>altogether, well, you see, these feelings run very deeply and probably can never be diminished or overcome. </a:t>
            </a:r>
            <a:endParaRPr lang="en-US" sz="2400" dirty="0" smtClean="0"/>
          </a:p>
          <a:p>
            <a:r>
              <a:rPr lang="en-US" sz="2400" dirty="0"/>
              <a:t>	</a:t>
            </a:r>
            <a:r>
              <a:rPr lang="en-US" sz="2400" dirty="0" smtClean="0"/>
              <a:t>These </a:t>
            </a:r>
            <a:r>
              <a:rPr lang="en-US" sz="2400" dirty="0"/>
              <a:t>feelings go to someone’s sexual “identity,” and that sexual identity is </a:t>
            </a:r>
            <a:r>
              <a:rPr lang="en-US" sz="2400" dirty="0" smtClean="0"/>
              <a:t>fixed (perhaps genetic?) and so </a:t>
            </a:r>
            <a:r>
              <a:rPr lang="en-US" sz="2400" dirty="0"/>
              <a:t>certainly we cannot demand or expect someone with same sex </a:t>
            </a:r>
            <a:r>
              <a:rPr lang="en-US" sz="2400" dirty="0" smtClean="0"/>
              <a:t>attraction, for example, </a:t>
            </a:r>
            <a:r>
              <a:rPr lang="en-US" sz="2400" dirty="0"/>
              <a:t>to try to fight it, or (gasp!) change. </a:t>
            </a:r>
            <a:endParaRPr lang="en-US" sz="2400" dirty="0" smtClean="0"/>
          </a:p>
          <a:p>
            <a:r>
              <a:rPr lang="en-US" sz="2400" dirty="0"/>
              <a:t>	</a:t>
            </a:r>
            <a:r>
              <a:rPr lang="en-US" sz="2400" dirty="0" smtClean="0"/>
              <a:t>But </a:t>
            </a:r>
            <a:r>
              <a:rPr lang="en-US" sz="2400" dirty="0"/>
              <a:t>anger—that’s an easy one. </a:t>
            </a:r>
            <a:endParaRPr lang="en-US" sz="2400" dirty="0" smtClean="0"/>
          </a:p>
          <a:p>
            <a:r>
              <a:rPr lang="en-US" sz="2400" dirty="0"/>
              <a:t>	</a:t>
            </a:r>
            <a:r>
              <a:rPr lang="en-US" sz="2400" dirty="0" smtClean="0"/>
              <a:t>Greed—just </a:t>
            </a:r>
            <a:r>
              <a:rPr lang="en-US" sz="2400" dirty="0"/>
              <a:t>stop it. </a:t>
            </a:r>
            <a:endParaRPr lang="en-US" sz="2400" dirty="0" smtClean="0"/>
          </a:p>
          <a:p>
            <a:r>
              <a:rPr lang="en-US" sz="2400" dirty="0"/>
              <a:t>	</a:t>
            </a:r>
            <a:r>
              <a:rPr lang="en-US" sz="2400" dirty="0" smtClean="0"/>
              <a:t>Bigotry—that </a:t>
            </a:r>
            <a:r>
              <a:rPr lang="en-US" sz="2400" dirty="0"/>
              <a:t>cannot be a part of anyone’s fixed identity, no way, so just get over it, now! </a:t>
            </a:r>
          </a:p>
        </p:txBody>
      </p:sp>
    </p:spTree>
    <p:extLst>
      <p:ext uri="{BB962C8B-B14F-4D97-AF65-F5344CB8AC3E}">
        <p14:creationId xmlns:p14="http://schemas.microsoft.com/office/powerpoint/2010/main" val="14640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755422"/>
          </a:xfrm>
          <a:prstGeom prst="rect">
            <a:avLst/>
          </a:prstGeom>
          <a:noFill/>
        </p:spPr>
        <p:txBody>
          <a:bodyPr wrap="square" rtlCol="0">
            <a:spAutoFit/>
          </a:bodyPr>
          <a:lstStyle/>
          <a:p>
            <a:r>
              <a:rPr lang="en-US" sz="2400" dirty="0"/>
              <a:t>ACCOMODATION FOR SIN?</a:t>
            </a:r>
          </a:p>
          <a:p>
            <a:r>
              <a:rPr lang="en-US" sz="2400" dirty="0"/>
              <a:t> </a:t>
            </a:r>
          </a:p>
          <a:p>
            <a:r>
              <a:rPr lang="en-US" sz="2400" dirty="0"/>
              <a:t>	And this understanding of sin places the same-sex attracted or the gender-confused into that most coveted of all categories: </a:t>
            </a:r>
            <a:endParaRPr lang="en-US" sz="2400" dirty="0" smtClean="0"/>
          </a:p>
          <a:p>
            <a:endParaRPr lang="en-US" sz="2400" dirty="0"/>
          </a:p>
          <a:p>
            <a:r>
              <a:rPr lang="en-US" sz="2400" dirty="0" smtClean="0"/>
              <a:t>									</a:t>
            </a:r>
            <a:r>
              <a:rPr lang="en-US" sz="3200" i="1" dirty="0" smtClean="0"/>
              <a:t>the victim! </a:t>
            </a:r>
          </a:p>
          <a:p>
            <a:endParaRPr lang="en-US" sz="2400" dirty="0" smtClean="0"/>
          </a:p>
          <a:p>
            <a:r>
              <a:rPr lang="en-US" sz="2400" dirty="0"/>
              <a:t>	</a:t>
            </a:r>
            <a:r>
              <a:rPr lang="en-US" sz="2400" dirty="0" smtClean="0"/>
              <a:t>They </a:t>
            </a:r>
            <a:r>
              <a:rPr lang="en-US" sz="2400" dirty="0"/>
              <a:t>neither chose it nor can they change it. </a:t>
            </a:r>
            <a:endParaRPr lang="en-US" sz="2400" dirty="0" smtClean="0"/>
          </a:p>
          <a:p>
            <a:r>
              <a:rPr lang="en-US" sz="2400" dirty="0"/>
              <a:t>	</a:t>
            </a:r>
            <a:r>
              <a:rPr lang="en-US" sz="2400" dirty="0" smtClean="0"/>
              <a:t>They </a:t>
            </a:r>
            <a:r>
              <a:rPr lang="en-US" sz="2400" dirty="0"/>
              <a:t>are a victim of…well, we’re not quite sure of what yet. </a:t>
            </a:r>
            <a:endParaRPr lang="en-US" sz="2400" dirty="0" smtClean="0"/>
          </a:p>
          <a:p>
            <a:r>
              <a:rPr lang="en-US" sz="2400" dirty="0"/>
              <a:t>	</a:t>
            </a:r>
            <a:r>
              <a:rPr lang="en-US" sz="2400" dirty="0" smtClean="0"/>
              <a:t>But </a:t>
            </a:r>
            <a:r>
              <a:rPr lang="en-US" sz="2400" dirty="0"/>
              <a:t>sin has broken our race, and it has made hapless victims of those who are guilty of sexual sins </a:t>
            </a:r>
            <a:r>
              <a:rPr lang="en-US" sz="2400" dirty="0" smtClean="0"/>
              <a:t>(that </a:t>
            </a:r>
            <a:r>
              <a:rPr lang="en-US" sz="2400" dirty="0"/>
              <a:t>are not really sins any longer under the new sexual </a:t>
            </a:r>
            <a:r>
              <a:rPr lang="en-US" sz="2400" dirty="0" smtClean="0"/>
              <a:t>morality). </a:t>
            </a:r>
          </a:p>
          <a:p>
            <a:r>
              <a:rPr lang="en-US" sz="2400" dirty="0"/>
              <a:t>	</a:t>
            </a:r>
            <a:r>
              <a:rPr lang="en-US" sz="2400" dirty="0" smtClean="0"/>
              <a:t>Do </a:t>
            </a:r>
            <a:r>
              <a:rPr lang="en-US" sz="2400" dirty="0"/>
              <a:t>you see how this trick works</a:t>
            </a:r>
            <a:r>
              <a:rPr lang="en-US" sz="2400" dirty="0" smtClean="0"/>
              <a:t>?</a:t>
            </a:r>
          </a:p>
          <a:p>
            <a:r>
              <a:rPr lang="en-US" sz="2400" dirty="0"/>
              <a:t>	</a:t>
            </a:r>
            <a:r>
              <a:rPr lang="en-US" sz="2400" dirty="0" smtClean="0"/>
              <a:t>By the way, if you really love someone you will work and pray to see that they never allow themselves to embrace that hopeless “victim” status.</a:t>
            </a:r>
            <a:endParaRPr lang="en-US" sz="2400" dirty="0"/>
          </a:p>
        </p:txBody>
      </p:sp>
    </p:spTree>
    <p:extLst>
      <p:ext uri="{BB962C8B-B14F-4D97-AF65-F5344CB8AC3E}">
        <p14:creationId xmlns:p14="http://schemas.microsoft.com/office/powerpoint/2010/main" val="104299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ACCOMODATION FOR SIN?</a:t>
            </a:r>
          </a:p>
          <a:p>
            <a:r>
              <a:rPr lang="en-US" sz="2400" dirty="0"/>
              <a:t> </a:t>
            </a:r>
          </a:p>
          <a:p>
            <a:r>
              <a:rPr lang="en-US" sz="2400" dirty="0"/>
              <a:t>	Of course, the Bible has a different view of sin. </a:t>
            </a:r>
            <a:endParaRPr lang="en-US" sz="2400" dirty="0" smtClean="0"/>
          </a:p>
          <a:p>
            <a:r>
              <a:rPr lang="en-US" sz="2400" dirty="0"/>
              <a:t>	</a:t>
            </a:r>
            <a:r>
              <a:rPr lang="en-US" sz="2400" dirty="0" smtClean="0"/>
              <a:t>Sinners </a:t>
            </a:r>
            <a:r>
              <a:rPr lang="en-US" sz="2400" dirty="0"/>
              <a:t>are not </a:t>
            </a:r>
            <a:r>
              <a:rPr lang="en-US" sz="2400" dirty="0" smtClean="0"/>
              <a:t>victims. According to the Word of God, sinners </a:t>
            </a:r>
            <a:r>
              <a:rPr lang="en-US" sz="2400" dirty="0"/>
              <a:t>are rebels, trespassers, willful lawbreakers who “fall short” of God’s unbending, holy, and absolutely good standard that is a reflection of his own holy character. </a:t>
            </a:r>
            <a:endParaRPr lang="en-US" sz="2400" dirty="0" smtClean="0"/>
          </a:p>
          <a:p>
            <a:r>
              <a:rPr lang="en-US" sz="2400" dirty="0"/>
              <a:t>	</a:t>
            </a:r>
            <a:r>
              <a:rPr lang="en-US" sz="2400" dirty="0" smtClean="0"/>
              <a:t>If </a:t>
            </a:r>
            <a:r>
              <a:rPr lang="en-US" sz="2400" dirty="0"/>
              <a:t>there is any defect or inability in sinners due to sin it is that their heart is absolutely, voluntarily enslaved to self. </a:t>
            </a:r>
            <a:endParaRPr lang="en-US" sz="2400" dirty="0" smtClean="0"/>
          </a:p>
          <a:p>
            <a:r>
              <a:rPr lang="en-US" sz="2400" dirty="0"/>
              <a:t>	</a:t>
            </a:r>
            <a:r>
              <a:rPr lang="en-US" sz="2400" dirty="0" smtClean="0"/>
              <a:t>And </a:t>
            </a:r>
            <a:r>
              <a:rPr lang="en-US" sz="2400" dirty="0"/>
              <a:t>all of the powers of the heart are now devoted to excusing, protecting, and defending the sinner in their sin at all costs. </a:t>
            </a:r>
            <a:endParaRPr lang="en-US" sz="2400" dirty="0" smtClean="0"/>
          </a:p>
          <a:p>
            <a:r>
              <a:rPr lang="en-US" sz="2400" dirty="0"/>
              <a:t>	</a:t>
            </a:r>
            <a:r>
              <a:rPr lang="en-US" sz="2400" dirty="0" smtClean="0"/>
              <a:t>Theologians </a:t>
            </a:r>
            <a:r>
              <a:rPr lang="en-US" sz="2400" dirty="0"/>
              <a:t>speak of the “noetic” effect of sin, the impact of sin on the mind. </a:t>
            </a:r>
            <a:endParaRPr lang="en-US" sz="2400" dirty="0" smtClean="0"/>
          </a:p>
          <a:p>
            <a:r>
              <a:rPr lang="en-US" sz="2400" dirty="0"/>
              <a:t>	</a:t>
            </a:r>
            <a:r>
              <a:rPr lang="en-US" sz="2400" dirty="0" smtClean="0"/>
              <a:t>The </a:t>
            </a:r>
            <a:r>
              <a:rPr lang="en-US" sz="2400" dirty="0"/>
              <a:t>sinful mind has been darkened. The mind can (will) no longer see things objectively. </a:t>
            </a:r>
            <a:endParaRPr lang="en-US" sz="2400" dirty="0" smtClean="0"/>
          </a:p>
          <a:p>
            <a:r>
              <a:rPr lang="en-US" sz="2400" dirty="0"/>
              <a:t>	</a:t>
            </a:r>
            <a:r>
              <a:rPr lang="en-US" sz="2400" dirty="0" smtClean="0"/>
              <a:t>The </a:t>
            </a:r>
            <a:r>
              <a:rPr lang="en-US" sz="2400" dirty="0"/>
              <a:t>mind has become the heart’s shady lawyer, always excusing the self and blaming others. Sound familiar? </a:t>
            </a:r>
          </a:p>
        </p:txBody>
      </p:sp>
    </p:spTree>
    <p:extLst>
      <p:ext uri="{BB962C8B-B14F-4D97-AF65-F5344CB8AC3E}">
        <p14:creationId xmlns:p14="http://schemas.microsoft.com/office/powerpoint/2010/main" val="36893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dirty="0"/>
              <a:t>ACCOMODATION FOR SIN?</a:t>
            </a:r>
          </a:p>
          <a:p>
            <a:r>
              <a:rPr lang="en-US" sz="2400" dirty="0"/>
              <a:t> </a:t>
            </a:r>
          </a:p>
          <a:p>
            <a:r>
              <a:rPr lang="en-US" sz="2400" dirty="0"/>
              <a:t>	So sinners are not victims, except of their own willing slavery to their sinful passions. </a:t>
            </a:r>
            <a:endParaRPr lang="en-US" sz="2400" dirty="0" smtClean="0"/>
          </a:p>
          <a:p>
            <a:r>
              <a:rPr lang="en-US" sz="2400" dirty="0"/>
              <a:t>	</a:t>
            </a:r>
            <a:r>
              <a:rPr lang="en-US" sz="2400" dirty="0" smtClean="0"/>
              <a:t>You </a:t>
            </a:r>
            <a:r>
              <a:rPr lang="en-US" sz="2400" dirty="0"/>
              <a:t>probably knew I was going to quote Romans 1 sometime this evening, so I’ll do it here</a:t>
            </a:r>
            <a:r>
              <a:rPr lang="en-US" sz="2400" dirty="0" smtClean="0"/>
              <a:t>:</a:t>
            </a:r>
            <a:endParaRPr lang="en-US" sz="2400" dirty="0"/>
          </a:p>
        </p:txBody>
      </p:sp>
    </p:spTree>
    <p:extLst>
      <p:ext uri="{BB962C8B-B14F-4D97-AF65-F5344CB8AC3E}">
        <p14:creationId xmlns:p14="http://schemas.microsoft.com/office/powerpoint/2010/main" val="37800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2. From a very different context, I recently had a conversation with a person in jail. This person had seemed to </a:t>
            </a:r>
            <a:r>
              <a:rPr lang="en-US" sz="2400" dirty="0" smtClean="0"/>
              <a:t>be responding eagerly </a:t>
            </a:r>
            <a:r>
              <a:rPr lang="en-US" sz="2400" dirty="0"/>
              <a:t>to the Word of God. She was cordial, always happy to join in the worship services. But she took me aside. </a:t>
            </a:r>
            <a:endParaRPr lang="en-US" sz="2400" dirty="0" smtClean="0"/>
          </a:p>
          <a:p>
            <a:r>
              <a:rPr lang="en-US" sz="2400" dirty="0"/>
              <a:t>	</a:t>
            </a:r>
            <a:r>
              <a:rPr lang="en-US" sz="2400" dirty="0" smtClean="0"/>
              <a:t>She </a:t>
            </a:r>
            <a:r>
              <a:rPr lang="en-US" sz="2400" dirty="0"/>
              <a:t>had a young, teenaged step-daughter who announced that maybe she liked girls along with liking boys. The prisoner said she had related this to another chaplain, and the chaplain said that she needed to try to help the step daughter move away from that. </a:t>
            </a:r>
          </a:p>
          <a:p>
            <a:r>
              <a:rPr lang="en-US" sz="2400" dirty="0"/>
              <a:t>	That didn’t sit well with her. When she asked me the same question, I said I </a:t>
            </a:r>
            <a:r>
              <a:rPr lang="en-US" sz="2400" dirty="0" smtClean="0"/>
              <a:t>agreed with the other chaplain. </a:t>
            </a:r>
            <a:r>
              <a:rPr lang="en-US" sz="2400" dirty="0"/>
              <a:t>Such was not God’s plan for us. </a:t>
            </a:r>
            <a:endParaRPr lang="en-US" sz="2400" dirty="0" smtClean="0"/>
          </a:p>
          <a:p>
            <a:r>
              <a:rPr lang="en-US" sz="2400" dirty="0"/>
              <a:t>	</a:t>
            </a:r>
            <a:r>
              <a:rPr lang="en-US" sz="2400" dirty="0" smtClean="0"/>
              <a:t>And </a:t>
            </a:r>
            <a:r>
              <a:rPr lang="en-US" sz="2400" dirty="0"/>
              <a:t>here was her response: “But don’t you want her to be happy, to be with the one she loves?” She became angry and protested. It was the end of my allotted time, and she would not let me go. A guard literally had to come in and ask me to leave. </a:t>
            </a:r>
          </a:p>
        </p:txBody>
      </p:sp>
    </p:spTree>
    <p:extLst>
      <p:ext uri="{BB962C8B-B14F-4D97-AF65-F5344CB8AC3E}">
        <p14:creationId xmlns:p14="http://schemas.microsoft.com/office/powerpoint/2010/main" val="18696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ACCOMODATION FOR SIN?</a:t>
            </a:r>
          </a:p>
          <a:p>
            <a:r>
              <a:rPr lang="en-US" sz="2400" dirty="0"/>
              <a:t> </a:t>
            </a:r>
          </a:p>
          <a:p>
            <a:r>
              <a:rPr lang="en-US" sz="2400" i="1" dirty="0" smtClean="0"/>
              <a:t>	“</a:t>
            </a:r>
            <a:r>
              <a:rPr lang="en-US" sz="2400" i="1" baseline="30000" dirty="0"/>
              <a:t>18</a:t>
            </a:r>
            <a:r>
              <a:rPr lang="en-US" sz="2400" i="1" dirty="0"/>
              <a:t> For the wrath of God is revealed from heaven against all ungodliness and unrighteousness of men, who by their unrighteousness suppress the truth. </a:t>
            </a:r>
            <a:r>
              <a:rPr lang="en-US" sz="2400" i="1" baseline="30000" dirty="0"/>
              <a:t>19</a:t>
            </a:r>
            <a:r>
              <a:rPr lang="en-US" sz="2400" i="1" dirty="0"/>
              <a:t> For what can be known about God is plain to them, because God has shown it to them. </a:t>
            </a:r>
            <a:r>
              <a:rPr lang="en-US" sz="2400" i="1" baseline="30000" dirty="0"/>
              <a:t>20</a:t>
            </a:r>
            <a:r>
              <a:rPr lang="en-US" sz="2400" i="1" dirty="0"/>
              <a:t> For his invisible attributes, namely, his eternal power and divine nature, have been clearly perceived, ever since the creation of the world, in the things that have been made. So they are without excuse. </a:t>
            </a:r>
            <a:r>
              <a:rPr lang="en-US" sz="2400" i="1" baseline="30000" dirty="0"/>
              <a:t>21</a:t>
            </a:r>
            <a:r>
              <a:rPr lang="en-US" sz="2400" i="1" dirty="0"/>
              <a:t> For although they knew God, they did not honor him as God or give thanks to him, but they became futile in their thinking, and their foolish hearts were darkened. </a:t>
            </a:r>
            <a:r>
              <a:rPr lang="en-US" sz="2400" i="1" baseline="30000" dirty="0"/>
              <a:t>22</a:t>
            </a:r>
            <a:r>
              <a:rPr lang="en-US" sz="2400" i="1" dirty="0"/>
              <a:t> Claiming to be wise, they became fools, </a:t>
            </a:r>
            <a:r>
              <a:rPr lang="en-US" sz="2400" i="1" baseline="30000" dirty="0"/>
              <a:t>23</a:t>
            </a:r>
            <a:r>
              <a:rPr lang="en-US" sz="2400" i="1" dirty="0"/>
              <a:t> and exchanged the glory of the immortal God for images resembling mortal man and birds and animals and creeping things.”</a:t>
            </a:r>
            <a:r>
              <a:rPr lang="en-US" sz="2400" dirty="0"/>
              <a:t> (18-23</a:t>
            </a:r>
            <a:r>
              <a:rPr lang="en-US" sz="2400" dirty="0" smtClean="0"/>
              <a:t>)</a:t>
            </a:r>
            <a:endParaRPr lang="en-US" sz="2400" dirty="0"/>
          </a:p>
        </p:txBody>
      </p:sp>
    </p:spTree>
    <p:extLst>
      <p:ext uri="{BB962C8B-B14F-4D97-AF65-F5344CB8AC3E}">
        <p14:creationId xmlns:p14="http://schemas.microsoft.com/office/powerpoint/2010/main" val="1351767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ACCOMODATION FOR SIN?</a:t>
            </a:r>
          </a:p>
          <a:p>
            <a:r>
              <a:rPr lang="en-US" sz="2400" dirty="0"/>
              <a:t> </a:t>
            </a:r>
          </a:p>
          <a:p>
            <a:r>
              <a:rPr lang="en-US" sz="2400" dirty="0"/>
              <a:t>	Does that sound like a victim to you? </a:t>
            </a:r>
            <a:endParaRPr lang="en-US" sz="2400" dirty="0" smtClean="0"/>
          </a:p>
          <a:p>
            <a:endParaRPr lang="en-US" sz="2400" dirty="0"/>
          </a:p>
          <a:p>
            <a:r>
              <a:rPr lang="en-US" sz="2400" i="1" dirty="0"/>
              <a:t>	“Suppress the truth?” </a:t>
            </a:r>
          </a:p>
          <a:p>
            <a:r>
              <a:rPr lang="en-US" sz="2400" i="1" dirty="0"/>
              <a:t>	“So they are without excuse?” </a:t>
            </a:r>
          </a:p>
          <a:p>
            <a:r>
              <a:rPr lang="en-US" sz="2400" i="1" dirty="0"/>
              <a:t>	“They did not honor him as God or give thanks to him?” </a:t>
            </a:r>
          </a:p>
          <a:p>
            <a:r>
              <a:rPr lang="en-US" sz="2400" i="1" dirty="0"/>
              <a:t>	“Claiming to be wise?” </a:t>
            </a:r>
          </a:p>
          <a:p>
            <a:r>
              <a:rPr lang="en-US" sz="2400" i="1" dirty="0"/>
              <a:t>	“Exchanged the glory of the immortal God for images?” </a:t>
            </a:r>
          </a:p>
          <a:p>
            <a:endParaRPr lang="en-US" sz="2400" dirty="0" smtClean="0"/>
          </a:p>
          <a:p>
            <a:r>
              <a:rPr lang="en-US" sz="2400" dirty="0"/>
              <a:t>	</a:t>
            </a:r>
            <a:r>
              <a:rPr lang="en-US" sz="2400" dirty="0" smtClean="0"/>
              <a:t>Those </a:t>
            </a:r>
            <a:r>
              <a:rPr lang="en-US" sz="2400" dirty="0"/>
              <a:t>are not descriptions of victims but of rebellious offenders actively denying God his right as Creator and Lord. God is always the offended party in sin, always. </a:t>
            </a:r>
          </a:p>
        </p:txBody>
      </p:sp>
    </p:spTree>
    <p:extLst>
      <p:ext uri="{BB962C8B-B14F-4D97-AF65-F5344CB8AC3E}">
        <p14:creationId xmlns:p14="http://schemas.microsoft.com/office/powerpoint/2010/main" val="10053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dirty="0"/>
              <a:t>ACCOMODATION FOR SIN?</a:t>
            </a:r>
          </a:p>
          <a:p>
            <a:r>
              <a:rPr lang="en-US" sz="2400" dirty="0"/>
              <a:t> </a:t>
            </a:r>
          </a:p>
          <a:p>
            <a:r>
              <a:rPr lang="en-US" sz="2400" dirty="0"/>
              <a:t>	Oh, I know, we are sinned against by others. </a:t>
            </a:r>
            <a:endParaRPr lang="en-US" sz="2400" dirty="0" smtClean="0"/>
          </a:p>
          <a:p>
            <a:r>
              <a:rPr lang="en-US" sz="2400" dirty="0"/>
              <a:t>	</a:t>
            </a:r>
            <a:r>
              <a:rPr lang="en-US" sz="2400" dirty="0" smtClean="0"/>
              <a:t>But </a:t>
            </a:r>
            <a:r>
              <a:rPr lang="en-US" sz="2400" dirty="0"/>
              <a:t>then we often respond sinfully to being sinned against, so that the victim becomes the perp, the offended becomes the offender. </a:t>
            </a:r>
          </a:p>
        </p:txBody>
      </p:sp>
    </p:spTree>
    <p:extLst>
      <p:ext uri="{BB962C8B-B14F-4D97-AF65-F5344CB8AC3E}">
        <p14:creationId xmlns:p14="http://schemas.microsoft.com/office/powerpoint/2010/main" val="41844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ACCOMODATION FOR SIN?</a:t>
            </a:r>
          </a:p>
          <a:p>
            <a:r>
              <a:rPr lang="en-US" sz="2400" dirty="0"/>
              <a:t> </a:t>
            </a:r>
          </a:p>
          <a:p>
            <a:r>
              <a:rPr lang="en-US" sz="2400" dirty="0"/>
              <a:t>	So this </a:t>
            </a:r>
            <a:r>
              <a:rPr lang="en-US" sz="2400" dirty="0" smtClean="0"/>
              <a:t>argument is a </a:t>
            </a:r>
            <a:r>
              <a:rPr lang="en-US" sz="2400" dirty="0"/>
              <a:t>non-starter. The ruinous ravages of sin are no excuse for settling for some </a:t>
            </a:r>
            <a:r>
              <a:rPr lang="en-US" sz="2400" dirty="0" smtClean="0"/>
              <a:t>halfway existence before God. </a:t>
            </a:r>
          </a:p>
          <a:p>
            <a:r>
              <a:rPr lang="en-US" sz="2400" dirty="0"/>
              <a:t>	</a:t>
            </a:r>
            <a:r>
              <a:rPr lang="en-US" sz="2400" dirty="0" smtClean="0"/>
              <a:t>Rather it should </a:t>
            </a:r>
            <a:r>
              <a:rPr lang="en-US" sz="2400" dirty="0"/>
              <a:t>provide a strong stimulus to break with sin entirely and </a:t>
            </a:r>
            <a:r>
              <a:rPr lang="en-US" sz="2400" dirty="0" smtClean="0"/>
              <a:t>to seek </a:t>
            </a:r>
            <a:r>
              <a:rPr lang="en-US" sz="2400" dirty="0"/>
              <a:t>to know Christ in all of his redeeming, saving power to forgive and to free us from sin and self and their wicked demands. </a:t>
            </a:r>
            <a:endParaRPr lang="en-US" sz="2400" dirty="0" smtClean="0"/>
          </a:p>
          <a:p>
            <a:r>
              <a:rPr lang="en-US" sz="2400" dirty="0"/>
              <a:t>	</a:t>
            </a:r>
            <a:r>
              <a:rPr lang="en-US" sz="2400" dirty="0" smtClean="0"/>
              <a:t>The </a:t>
            </a:r>
            <a:r>
              <a:rPr lang="en-US" sz="2400" dirty="0"/>
              <a:t>Bible nowhere gives us reason to </a:t>
            </a:r>
            <a:r>
              <a:rPr lang="en-US" sz="2400" dirty="0" smtClean="0"/>
              <a:t>think </a:t>
            </a:r>
            <a:r>
              <a:rPr lang="en-US" sz="2400" dirty="0"/>
              <a:t>that sin has so damaged us that restoration to creation ordinances is impossible. </a:t>
            </a:r>
            <a:r>
              <a:rPr lang="en-US" sz="2400" dirty="0" smtClean="0"/>
              <a:t>	</a:t>
            </a:r>
          </a:p>
          <a:p>
            <a:r>
              <a:rPr lang="en-US" sz="2400" dirty="0"/>
              <a:t>	</a:t>
            </a:r>
            <a:r>
              <a:rPr lang="en-US" sz="2400" dirty="0" smtClean="0"/>
              <a:t>Perfection</a:t>
            </a:r>
            <a:r>
              <a:rPr lang="en-US" sz="2400" dirty="0"/>
              <a:t>? </a:t>
            </a:r>
            <a:r>
              <a:rPr lang="en-US" sz="2400" dirty="0" smtClean="0"/>
              <a:t>Never in this life. </a:t>
            </a:r>
          </a:p>
          <a:p>
            <a:r>
              <a:rPr lang="en-US" sz="2400" dirty="0"/>
              <a:t>	</a:t>
            </a:r>
            <a:r>
              <a:rPr lang="en-US" sz="2400" dirty="0" smtClean="0"/>
              <a:t>But </a:t>
            </a:r>
            <a:r>
              <a:rPr lang="en-US" sz="2400" dirty="0"/>
              <a:t>real growth in Christ and laying aside sin? That’s the Bible’s aim in every instance. </a:t>
            </a:r>
          </a:p>
        </p:txBody>
      </p:sp>
    </p:spTree>
    <p:extLst>
      <p:ext uri="{BB962C8B-B14F-4D97-AF65-F5344CB8AC3E}">
        <p14:creationId xmlns:p14="http://schemas.microsoft.com/office/powerpoint/2010/main" val="25831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GOD’S DESIGN FOR MEN AND WOMEN</a:t>
            </a:r>
          </a:p>
          <a:p>
            <a:r>
              <a:rPr lang="en-US" sz="2400" dirty="0"/>
              <a:t> </a:t>
            </a:r>
          </a:p>
          <a:p>
            <a:r>
              <a:rPr lang="en-US" sz="2400" dirty="0"/>
              <a:t>	What we’ve been noticing in our brief survey of the first </a:t>
            </a:r>
            <a:r>
              <a:rPr lang="en-US" sz="2400" dirty="0" smtClean="0"/>
              <a:t>two </a:t>
            </a:r>
            <a:r>
              <a:rPr lang="en-US" sz="2400" dirty="0"/>
              <a:t>chapters of the Bible in unspoiled Eden are these creation ordinances. </a:t>
            </a:r>
            <a:endParaRPr lang="en-US" sz="2400" dirty="0" smtClean="0"/>
          </a:p>
          <a:p>
            <a:r>
              <a:rPr lang="en-US" sz="2400" dirty="0"/>
              <a:t>	</a:t>
            </a:r>
            <a:r>
              <a:rPr lang="en-US" sz="2400" dirty="0" smtClean="0"/>
              <a:t>Something </a:t>
            </a:r>
            <a:r>
              <a:rPr lang="en-US" sz="2400" dirty="0"/>
              <a:t>else you probably picked up on is the string of binaries we find over and over again: </a:t>
            </a:r>
            <a:endParaRPr lang="en-US" sz="2400" dirty="0" smtClean="0"/>
          </a:p>
          <a:p>
            <a:endParaRPr lang="en-US" sz="2400" dirty="0" smtClean="0"/>
          </a:p>
          <a:p>
            <a:r>
              <a:rPr lang="en-US" sz="2400" dirty="0"/>
              <a:t>	</a:t>
            </a:r>
            <a:r>
              <a:rPr lang="en-US" sz="2400" dirty="0" smtClean="0"/>
              <a:t>Creator-creation</a:t>
            </a:r>
            <a:r>
              <a:rPr lang="en-US" sz="2400" dirty="0"/>
              <a:t>, </a:t>
            </a:r>
            <a:endParaRPr lang="en-US" sz="2400" dirty="0" smtClean="0"/>
          </a:p>
          <a:p>
            <a:r>
              <a:rPr lang="en-US" sz="2400" dirty="0"/>
              <a:t>	</a:t>
            </a:r>
            <a:r>
              <a:rPr lang="en-US" sz="2400" dirty="0" smtClean="0"/>
              <a:t>light </a:t>
            </a:r>
            <a:r>
              <a:rPr lang="en-US" sz="2400" dirty="0"/>
              <a:t>and darkness, </a:t>
            </a:r>
            <a:endParaRPr lang="en-US" sz="2400" dirty="0" smtClean="0"/>
          </a:p>
          <a:p>
            <a:r>
              <a:rPr lang="en-US" sz="2400" dirty="0"/>
              <a:t>	</a:t>
            </a:r>
            <a:r>
              <a:rPr lang="en-US" sz="2400" dirty="0" smtClean="0"/>
              <a:t>day </a:t>
            </a:r>
            <a:r>
              <a:rPr lang="en-US" sz="2400" dirty="0"/>
              <a:t>and night, </a:t>
            </a:r>
            <a:endParaRPr lang="en-US" sz="2400" dirty="0" smtClean="0"/>
          </a:p>
          <a:p>
            <a:r>
              <a:rPr lang="en-US" sz="2400" dirty="0"/>
              <a:t>	</a:t>
            </a:r>
            <a:r>
              <a:rPr lang="en-US" sz="2400" dirty="0" smtClean="0"/>
              <a:t>dry </a:t>
            </a:r>
            <a:r>
              <a:rPr lang="en-US" sz="2400" dirty="0"/>
              <a:t>land and water, </a:t>
            </a:r>
            <a:endParaRPr lang="en-US" sz="2400" dirty="0" smtClean="0"/>
          </a:p>
          <a:p>
            <a:r>
              <a:rPr lang="en-US" sz="2400" dirty="0"/>
              <a:t>	</a:t>
            </a:r>
            <a:r>
              <a:rPr lang="en-US" sz="2400" dirty="0" smtClean="0"/>
              <a:t>fish </a:t>
            </a:r>
            <a:r>
              <a:rPr lang="en-US" sz="2400" dirty="0"/>
              <a:t>in the sea and birds in the air, </a:t>
            </a:r>
            <a:endParaRPr lang="en-US" sz="2400" dirty="0" smtClean="0"/>
          </a:p>
          <a:p>
            <a:r>
              <a:rPr lang="en-US" sz="2400" dirty="0"/>
              <a:t>	</a:t>
            </a:r>
            <a:r>
              <a:rPr lang="en-US" sz="2400" dirty="0" smtClean="0"/>
              <a:t>mankind </a:t>
            </a:r>
            <a:r>
              <a:rPr lang="en-US" sz="2400" dirty="0"/>
              <a:t>created in God’s image and animals not created in is image, </a:t>
            </a:r>
            <a:endParaRPr lang="en-US" sz="2400" dirty="0" smtClean="0"/>
          </a:p>
          <a:p>
            <a:r>
              <a:rPr lang="en-US" sz="2400" dirty="0"/>
              <a:t>	</a:t>
            </a:r>
            <a:r>
              <a:rPr lang="en-US" sz="2400" dirty="0" smtClean="0"/>
              <a:t>right </a:t>
            </a:r>
            <a:r>
              <a:rPr lang="en-US" sz="2400" dirty="0"/>
              <a:t>and wrong, </a:t>
            </a:r>
            <a:endParaRPr lang="en-US" sz="2400" dirty="0" smtClean="0"/>
          </a:p>
          <a:p>
            <a:r>
              <a:rPr lang="en-US" sz="2400" dirty="0"/>
              <a:t>	</a:t>
            </a:r>
            <a:r>
              <a:rPr lang="en-US" sz="2400" dirty="0" smtClean="0"/>
              <a:t>six </a:t>
            </a:r>
            <a:r>
              <a:rPr lang="en-US" sz="2400" dirty="0"/>
              <a:t>days and one day. </a:t>
            </a:r>
          </a:p>
          <a:p>
            <a:endParaRPr lang="en-US" sz="2400" dirty="0"/>
          </a:p>
        </p:txBody>
      </p:sp>
    </p:spTree>
    <p:extLst>
      <p:ext uri="{BB962C8B-B14F-4D97-AF65-F5344CB8AC3E}">
        <p14:creationId xmlns:p14="http://schemas.microsoft.com/office/powerpoint/2010/main" val="123540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278094"/>
          </a:xfrm>
          <a:prstGeom prst="rect">
            <a:avLst/>
          </a:prstGeom>
          <a:noFill/>
        </p:spPr>
        <p:txBody>
          <a:bodyPr wrap="square" rtlCol="0">
            <a:spAutoFit/>
          </a:bodyPr>
          <a:lstStyle/>
          <a:p>
            <a:r>
              <a:rPr lang="en-US" sz="2400" dirty="0"/>
              <a:t>GOD’S DESIGN FOR MEN AND WOMEN</a:t>
            </a:r>
          </a:p>
          <a:p>
            <a:r>
              <a:rPr lang="en-US" sz="2400" dirty="0"/>
              <a:t> </a:t>
            </a:r>
          </a:p>
          <a:p>
            <a:r>
              <a:rPr lang="en-US" sz="2400" dirty="0"/>
              <a:t>	</a:t>
            </a:r>
            <a:r>
              <a:rPr lang="en-US" sz="2400" dirty="0" smtClean="0"/>
              <a:t>Oh</a:t>
            </a:r>
            <a:r>
              <a:rPr lang="en-US" sz="2400" dirty="0"/>
              <a:t>, and the binary most under assault today: </a:t>
            </a:r>
            <a:endParaRPr lang="en-US" sz="2400" dirty="0" smtClean="0"/>
          </a:p>
          <a:p>
            <a:endParaRPr lang="en-US" sz="2400" dirty="0"/>
          </a:p>
          <a:p>
            <a:r>
              <a:rPr lang="en-US" sz="2400" dirty="0" smtClean="0"/>
              <a:t>								</a:t>
            </a:r>
            <a:r>
              <a:rPr lang="en-US" sz="3200" dirty="0" smtClean="0"/>
              <a:t>male </a:t>
            </a:r>
            <a:r>
              <a:rPr lang="en-US" sz="3200" dirty="0"/>
              <a:t>and female.</a:t>
            </a:r>
            <a:r>
              <a:rPr lang="en-US" sz="2400" dirty="0"/>
              <a:t> </a:t>
            </a:r>
            <a:endParaRPr lang="en-US" sz="2400" dirty="0" smtClean="0"/>
          </a:p>
          <a:p>
            <a:endParaRPr lang="en-US" sz="2400" dirty="0"/>
          </a:p>
          <a:p>
            <a:r>
              <a:rPr lang="en-US" sz="2400" dirty="0" smtClean="0"/>
              <a:t>This </a:t>
            </a:r>
            <a:r>
              <a:rPr lang="en-US" sz="2400" dirty="0"/>
              <a:t>binary is not optional. To be human is to be created in God’s image, and to be “male and female,” to be “male or female.” Male and female are ontological categories going to the core of our being as God created us.</a:t>
            </a:r>
          </a:p>
          <a:p>
            <a:r>
              <a:rPr lang="en-US" sz="2400" dirty="0"/>
              <a:t>	These binaries demonstrate similarity, distinction, and </a:t>
            </a:r>
            <a:r>
              <a:rPr lang="en-US" sz="2400" dirty="0" err="1"/>
              <a:t>complimentarity</a:t>
            </a:r>
            <a:r>
              <a:rPr lang="en-US" sz="2400" dirty="0"/>
              <a:t>. The opposites are suited for each other. </a:t>
            </a:r>
          </a:p>
        </p:txBody>
      </p:sp>
    </p:spTree>
    <p:extLst>
      <p:ext uri="{BB962C8B-B14F-4D97-AF65-F5344CB8AC3E}">
        <p14:creationId xmlns:p14="http://schemas.microsoft.com/office/powerpoint/2010/main" val="25307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GOD’S DESIGN FOR MEN AND WOMEN</a:t>
            </a:r>
          </a:p>
          <a:p>
            <a:r>
              <a:rPr lang="en-US" sz="2400" dirty="0"/>
              <a:t> </a:t>
            </a:r>
          </a:p>
          <a:p>
            <a:r>
              <a:rPr lang="en-US" sz="2400" dirty="0"/>
              <a:t>	Secularists today, especially of the postmodern stripe will argue that </a:t>
            </a:r>
            <a:r>
              <a:rPr lang="en-US" sz="2400" dirty="0" smtClean="0"/>
              <a:t>“male </a:t>
            </a:r>
            <a:r>
              <a:rPr lang="en-US" sz="2400" dirty="0"/>
              <a:t>and </a:t>
            </a:r>
            <a:r>
              <a:rPr lang="en-US" sz="2400" dirty="0" smtClean="0"/>
              <a:t>female” </a:t>
            </a:r>
            <a:r>
              <a:rPr lang="en-US" sz="2400" dirty="0"/>
              <a:t>are </a:t>
            </a:r>
            <a:r>
              <a:rPr lang="en-US" sz="2400" i="1" dirty="0"/>
              <a:t>PURELY</a:t>
            </a:r>
            <a:r>
              <a:rPr lang="en-US" sz="2400" dirty="0"/>
              <a:t> </a:t>
            </a:r>
            <a:r>
              <a:rPr lang="en-US" sz="2400" dirty="0" smtClean="0"/>
              <a:t>culturally </a:t>
            </a:r>
            <a:r>
              <a:rPr lang="en-US" sz="2400" dirty="0"/>
              <a:t>constructed, that there is nothing intrinsically necessary in either. </a:t>
            </a:r>
            <a:endParaRPr lang="en-US" sz="2400" dirty="0" smtClean="0"/>
          </a:p>
          <a:p>
            <a:r>
              <a:rPr lang="en-US" sz="2400" dirty="0"/>
              <a:t>	</a:t>
            </a:r>
            <a:r>
              <a:rPr lang="en-US" sz="2400" dirty="0" smtClean="0"/>
              <a:t>This may surprise you, but we </a:t>
            </a:r>
            <a:r>
              <a:rPr lang="en-US" sz="2400" dirty="0"/>
              <a:t>should agree that some, perhaps many of the roles we traditionally assign to men and women are arbitrary, truly cultural constructs. </a:t>
            </a:r>
            <a:endParaRPr lang="en-US" sz="2400" dirty="0" smtClean="0"/>
          </a:p>
          <a:p>
            <a:r>
              <a:rPr lang="en-US" sz="2400" dirty="0"/>
              <a:t>	</a:t>
            </a:r>
            <a:r>
              <a:rPr lang="en-US" sz="2400" dirty="0" smtClean="0"/>
              <a:t>When </a:t>
            </a:r>
            <a:r>
              <a:rPr lang="en-US" sz="2400" dirty="0"/>
              <a:t>I was growing up, for example doctors were all men and nurses were all women. </a:t>
            </a:r>
            <a:r>
              <a:rPr lang="en-US" sz="2400" dirty="0" smtClean="0"/>
              <a:t>The </a:t>
            </a:r>
            <a:r>
              <a:rPr lang="en-US" sz="2400" dirty="0"/>
              <a:t>phrase “male nurse” seemed like an oxymoron. </a:t>
            </a:r>
            <a:endParaRPr lang="en-US" sz="2400" dirty="0" smtClean="0"/>
          </a:p>
          <a:p>
            <a:r>
              <a:rPr lang="en-US" sz="2400" dirty="0"/>
              <a:t>	</a:t>
            </a:r>
            <a:r>
              <a:rPr lang="en-US" sz="2400" dirty="0" smtClean="0"/>
              <a:t>Similarly</a:t>
            </a:r>
            <a:r>
              <a:rPr lang="en-US" sz="2400" dirty="0"/>
              <a:t>, teachers in the elementary school were all women while teachers in the higher grades could be both men and women. </a:t>
            </a:r>
          </a:p>
        </p:txBody>
      </p:sp>
    </p:spTree>
    <p:extLst>
      <p:ext uri="{BB962C8B-B14F-4D97-AF65-F5344CB8AC3E}">
        <p14:creationId xmlns:p14="http://schemas.microsoft.com/office/powerpoint/2010/main" val="249859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dirty="0"/>
              <a:t>GOD’S DESIGN FOR MEN AND WOMEN</a:t>
            </a:r>
          </a:p>
          <a:p>
            <a:r>
              <a:rPr lang="en-US" sz="2400" dirty="0"/>
              <a:t> </a:t>
            </a:r>
          </a:p>
          <a:p>
            <a:r>
              <a:rPr lang="en-US" sz="2400" dirty="0"/>
              <a:t>	I saw my first female pallbearer just this year. Traditionally, only men were pallbearers. </a:t>
            </a:r>
            <a:endParaRPr lang="en-US" sz="2400" dirty="0" smtClean="0"/>
          </a:p>
          <a:p>
            <a:r>
              <a:rPr lang="en-US" sz="2400" dirty="0"/>
              <a:t>	</a:t>
            </a:r>
            <a:r>
              <a:rPr lang="en-US" sz="2400" dirty="0" smtClean="0"/>
              <a:t>But </a:t>
            </a:r>
            <a:r>
              <a:rPr lang="en-US" sz="2400" dirty="0"/>
              <a:t>this, of course, cannot be a biblical distinction because there is no discussion of the gender of pallbearers in the Bible</a:t>
            </a:r>
            <a:r>
              <a:rPr lang="en-US" sz="2400" dirty="0" smtClean="0"/>
              <a:t>.</a:t>
            </a:r>
            <a:endParaRPr lang="en-US" sz="2400" dirty="0"/>
          </a:p>
        </p:txBody>
      </p:sp>
    </p:spTree>
    <p:extLst>
      <p:ext uri="{BB962C8B-B14F-4D97-AF65-F5344CB8AC3E}">
        <p14:creationId xmlns:p14="http://schemas.microsoft.com/office/powerpoint/2010/main" val="233176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GOD’S DESIGN FOR MEN AND WOMEN</a:t>
            </a:r>
          </a:p>
          <a:p>
            <a:r>
              <a:rPr lang="en-US" sz="2400" dirty="0"/>
              <a:t> </a:t>
            </a:r>
          </a:p>
          <a:p>
            <a:r>
              <a:rPr lang="en-US" sz="2400" dirty="0"/>
              <a:t>	But the claim that every aspect of sex or gender is </a:t>
            </a:r>
            <a:r>
              <a:rPr lang="en-US" sz="2400" i="1" dirty="0"/>
              <a:t>merely</a:t>
            </a:r>
            <a:r>
              <a:rPr lang="en-US" sz="2400" dirty="0"/>
              <a:t> </a:t>
            </a:r>
            <a:r>
              <a:rPr lang="en-US" sz="2400" dirty="0" smtClean="0"/>
              <a:t>or </a:t>
            </a:r>
            <a:r>
              <a:rPr lang="en-US" sz="2400" i="1" dirty="0" smtClean="0"/>
              <a:t>only</a:t>
            </a:r>
            <a:r>
              <a:rPr lang="en-US" sz="2400" dirty="0" smtClean="0"/>
              <a:t> a </a:t>
            </a:r>
            <a:r>
              <a:rPr lang="en-US" sz="2400" dirty="0"/>
              <a:t>social construct is, I suspect, </a:t>
            </a:r>
            <a:r>
              <a:rPr lang="en-US" sz="2400" dirty="0" smtClean="0"/>
              <a:t>the  </a:t>
            </a:r>
            <a:r>
              <a:rPr lang="en-US" sz="2400" dirty="0"/>
              <a:t>offspring of the defiant demand that will not let God, our Creator, define us. </a:t>
            </a:r>
            <a:endParaRPr lang="en-US" sz="2400" dirty="0" smtClean="0"/>
          </a:p>
          <a:p>
            <a:r>
              <a:rPr lang="en-US" sz="2400" dirty="0"/>
              <a:t>	</a:t>
            </a:r>
            <a:r>
              <a:rPr lang="en-US" sz="2400" dirty="0" smtClean="0"/>
              <a:t>We </a:t>
            </a:r>
            <a:r>
              <a:rPr lang="en-US" sz="2400" dirty="0"/>
              <a:t>(like Eve in the garden) demand the right to define ourselves. We will “be like God” and assume this prerogative to ourselves instead of letting God tell us who we are. </a:t>
            </a:r>
          </a:p>
          <a:p>
            <a:r>
              <a:rPr lang="en-US" sz="2400" dirty="0"/>
              <a:t>	And while this may seem liberating, it really is a staggering task! </a:t>
            </a:r>
            <a:endParaRPr lang="en-US" sz="2400" dirty="0" smtClean="0"/>
          </a:p>
          <a:p>
            <a:r>
              <a:rPr lang="en-US" sz="2400" dirty="0"/>
              <a:t>	</a:t>
            </a:r>
            <a:r>
              <a:rPr lang="en-US" sz="2400" dirty="0" smtClean="0"/>
              <a:t>Define </a:t>
            </a:r>
            <a:r>
              <a:rPr lang="en-US" sz="2400" dirty="0"/>
              <a:t>yourself? Create yourself? </a:t>
            </a:r>
            <a:endParaRPr lang="en-US" sz="2400" dirty="0" smtClean="0"/>
          </a:p>
          <a:p>
            <a:r>
              <a:rPr lang="en-US" sz="2400" dirty="0"/>
              <a:t>	</a:t>
            </a:r>
            <a:r>
              <a:rPr lang="en-US" sz="2400" dirty="0" smtClean="0"/>
              <a:t>How many times haven’t you struggled with just deciding what to wear?</a:t>
            </a:r>
          </a:p>
          <a:p>
            <a:r>
              <a:rPr lang="en-US" sz="2400" dirty="0"/>
              <a:t>	</a:t>
            </a:r>
            <a:r>
              <a:rPr lang="en-US" sz="2400" dirty="0" smtClean="0"/>
              <a:t>And </a:t>
            </a:r>
            <a:r>
              <a:rPr lang="en-US" sz="2400" dirty="0"/>
              <a:t>remember, you cannot turn to or lean upon any external traditions, guidance, or even your biology. </a:t>
            </a:r>
            <a:endParaRPr lang="en-US" sz="2400" dirty="0" smtClean="0"/>
          </a:p>
          <a:p>
            <a:r>
              <a:rPr lang="en-US" sz="2400" dirty="0"/>
              <a:t>	</a:t>
            </a:r>
            <a:r>
              <a:rPr lang="en-US" sz="2400" dirty="0" smtClean="0"/>
              <a:t>No</a:t>
            </a:r>
            <a:r>
              <a:rPr lang="en-US" sz="2400" dirty="0"/>
              <a:t>, you must rely solely on your internal life, how you feel. Out of that alone you must create yourself. </a:t>
            </a:r>
          </a:p>
        </p:txBody>
      </p:sp>
    </p:spTree>
    <p:extLst>
      <p:ext uri="{BB962C8B-B14F-4D97-AF65-F5344CB8AC3E}">
        <p14:creationId xmlns:p14="http://schemas.microsoft.com/office/powerpoint/2010/main" val="310019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GOD’S DESIGN FOR MEN AND WOMEN</a:t>
            </a:r>
          </a:p>
          <a:p>
            <a:r>
              <a:rPr lang="en-US" sz="2400" dirty="0"/>
              <a:t> </a:t>
            </a:r>
          </a:p>
          <a:p>
            <a:r>
              <a:rPr lang="en-US" sz="2400" dirty="0"/>
              <a:t>	This is not freedom, this is an impossible burden. And this is, I suspect, at the root of much of the teen depression and suicidal tendencies today. </a:t>
            </a:r>
            <a:endParaRPr lang="en-US" sz="2400" dirty="0" smtClean="0"/>
          </a:p>
          <a:p>
            <a:r>
              <a:rPr lang="en-US" sz="2400" dirty="0"/>
              <a:t>	</a:t>
            </a:r>
            <a:r>
              <a:rPr lang="en-US" sz="2400" dirty="0" smtClean="0"/>
              <a:t>Now </a:t>
            </a:r>
            <a:r>
              <a:rPr lang="en-US" sz="2400" dirty="0"/>
              <a:t>we MUST define ourselves, create ourselves </a:t>
            </a:r>
            <a:r>
              <a:rPr lang="en-US" sz="2400" i="1" dirty="0"/>
              <a:t>ex nihilo</a:t>
            </a:r>
            <a:r>
              <a:rPr lang="en-US" sz="2400" dirty="0"/>
              <a:t>, out of nothing except </a:t>
            </a:r>
            <a:r>
              <a:rPr lang="en-US" sz="2400" dirty="0" smtClean="0"/>
              <a:t>out of our </a:t>
            </a:r>
            <a:r>
              <a:rPr lang="en-US" sz="2400" dirty="0"/>
              <a:t>internal </a:t>
            </a:r>
            <a:r>
              <a:rPr lang="en-US" sz="2400" dirty="0" smtClean="0"/>
              <a:t>desires or preferences. </a:t>
            </a:r>
          </a:p>
          <a:p>
            <a:r>
              <a:rPr lang="en-US" sz="2400" dirty="0"/>
              <a:t>	</a:t>
            </a:r>
            <a:r>
              <a:rPr lang="en-US" sz="2400" dirty="0" smtClean="0"/>
              <a:t>And </a:t>
            </a:r>
            <a:r>
              <a:rPr lang="en-US" sz="2400" dirty="0"/>
              <a:t>then we need to reshape </a:t>
            </a:r>
            <a:r>
              <a:rPr lang="en-US" sz="2400" dirty="0" smtClean="0"/>
              <a:t>all external </a:t>
            </a:r>
            <a:r>
              <a:rPr lang="en-US" sz="2400" dirty="0"/>
              <a:t>reality to conform with our internal fantasy world, perhaps chemically or surgically, but certainly legislatively. </a:t>
            </a:r>
            <a:endParaRPr lang="en-US" sz="2400" dirty="0" smtClean="0"/>
          </a:p>
          <a:p>
            <a:r>
              <a:rPr lang="en-US" sz="2400" dirty="0"/>
              <a:t>	</a:t>
            </a:r>
            <a:r>
              <a:rPr lang="en-US" sz="2400" dirty="0" smtClean="0"/>
              <a:t>And </a:t>
            </a:r>
            <a:r>
              <a:rPr lang="en-US" sz="2400" dirty="0"/>
              <a:t>separated from the God who made us, this is a load that no one can or should carry. It’s almost like people today have become “weary and heavy laden” and need to find “rest for their souls.” </a:t>
            </a:r>
            <a:r>
              <a:rPr lang="en-US" sz="2400" dirty="0" smtClean="0"/>
              <a:t>(See Matthew 11:28-30)</a:t>
            </a:r>
            <a:endParaRPr lang="en-US" sz="2400" dirty="0"/>
          </a:p>
        </p:txBody>
      </p:sp>
    </p:spTree>
    <p:extLst>
      <p:ext uri="{BB962C8B-B14F-4D97-AF65-F5344CB8AC3E}">
        <p14:creationId xmlns:p14="http://schemas.microsoft.com/office/powerpoint/2010/main" val="5969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And this, obviously, was her underlying assumption: </a:t>
            </a:r>
            <a:endParaRPr lang="en-US" sz="2400" dirty="0" smtClean="0"/>
          </a:p>
          <a:p>
            <a:r>
              <a:rPr lang="en-US" sz="2400" dirty="0"/>
              <a:t>	</a:t>
            </a:r>
            <a:r>
              <a:rPr lang="en-US" sz="2400" dirty="0" smtClean="0"/>
              <a:t>“</a:t>
            </a:r>
            <a:r>
              <a:rPr lang="en-US" sz="2400" dirty="0"/>
              <a:t>Personal happiness as self-defined is the greatest good. Anyone who would stand in the way of personal happiness, even God himself, is bad, uncaring, probably cruel. God has no right to interfere with our happiness as we determine it</a:t>
            </a:r>
            <a:r>
              <a:rPr lang="en-US" sz="2400" dirty="0" smtClean="0"/>
              <a:t>.” </a:t>
            </a:r>
            <a:endParaRPr lang="en-US" sz="2400" dirty="0"/>
          </a:p>
        </p:txBody>
      </p:sp>
    </p:spTree>
    <p:extLst>
      <p:ext uri="{BB962C8B-B14F-4D97-AF65-F5344CB8AC3E}">
        <p14:creationId xmlns:p14="http://schemas.microsoft.com/office/powerpoint/2010/main" val="34040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GOD’S DESIGN FOR MEN AND WOMEN</a:t>
            </a:r>
          </a:p>
          <a:p>
            <a:r>
              <a:rPr lang="en-US" sz="2400" dirty="0"/>
              <a:t> </a:t>
            </a:r>
          </a:p>
          <a:p>
            <a:r>
              <a:rPr lang="en-US" sz="2400" dirty="0"/>
              <a:t>	And the end of all this is that God’s wonderful design in creation, his creation ordinances, the intricate system will remain fractured beyond recognition. </a:t>
            </a:r>
            <a:endParaRPr lang="en-US" sz="2400" dirty="0" smtClean="0"/>
          </a:p>
          <a:p>
            <a:r>
              <a:rPr lang="en-US" sz="2400" dirty="0"/>
              <a:t>	</a:t>
            </a:r>
            <a:r>
              <a:rPr lang="en-US" sz="2400" dirty="0" smtClean="0"/>
              <a:t>Tinker </a:t>
            </a:r>
            <a:r>
              <a:rPr lang="en-US" sz="2400" dirty="0"/>
              <a:t>with, try to modify or upgrade </a:t>
            </a:r>
            <a:r>
              <a:rPr lang="en-US" sz="2400" dirty="0" smtClean="0"/>
              <a:t>even one </a:t>
            </a:r>
            <a:r>
              <a:rPr lang="en-US" sz="2400" dirty="0"/>
              <a:t>aspect of God’s creation ordinances, and others, eventually all will be thrown out of sync, and none of it will work well. </a:t>
            </a:r>
            <a:endParaRPr lang="en-US" sz="2400" dirty="0" smtClean="0"/>
          </a:p>
          <a:p>
            <a:r>
              <a:rPr lang="en-US" sz="2400" dirty="0"/>
              <a:t>	</a:t>
            </a:r>
            <a:r>
              <a:rPr lang="en-US" sz="2400" dirty="0" smtClean="0"/>
              <a:t>And </a:t>
            </a:r>
            <a:r>
              <a:rPr lang="en-US" sz="2400" dirty="0"/>
              <a:t>people will collapse under the fatigue of trying to maintain the artificial world they have created, an unstainable world that keeps bumping into reality. </a:t>
            </a:r>
          </a:p>
          <a:p>
            <a:endParaRPr lang="en-US" sz="2400" dirty="0"/>
          </a:p>
          <a:p>
            <a:endParaRPr lang="en-US" sz="2400" dirty="0"/>
          </a:p>
        </p:txBody>
      </p:sp>
    </p:spTree>
    <p:extLst>
      <p:ext uri="{BB962C8B-B14F-4D97-AF65-F5344CB8AC3E}">
        <p14:creationId xmlns:p14="http://schemas.microsoft.com/office/powerpoint/2010/main" val="1972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GOD’S DESIGN FOR MEN AND WOMEN</a:t>
            </a:r>
          </a:p>
          <a:p>
            <a:r>
              <a:rPr lang="en-US" sz="2400" dirty="0"/>
              <a:t> </a:t>
            </a:r>
          </a:p>
          <a:p>
            <a:r>
              <a:rPr lang="en-US" sz="2400" dirty="0"/>
              <a:t>	And what we must remember is that people who are violating God’s design and trying to create their own reality are suffering. </a:t>
            </a:r>
            <a:endParaRPr lang="en-US" sz="2400" dirty="0" smtClean="0"/>
          </a:p>
          <a:p>
            <a:r>
              <a:rPr lang="en-US" sz="2400" dirty="0"/>
              <a:t>	</a:t>
            </a:r>
            <a:r>
              <a:rPr lang="en-US" sz="2400" dirty="0" smtClean="0"/>
              <a:t>It </a:t>
            </a:r>
            <a:r>
              <a:rPr lang="en-US" sz="2400" dirty="0"/>
              <a:t>is </a:t>
            </a:r>
            <a:r>
              <a:rPr lang="en-US" sz="2400" dirty="0" smtClean="0"/>
              <a:t>NOT </a:t>
            </a:r>
            <a:r>
              <a:rPr lang="en-US" sz="2400" dirty="0"/>
              <a:t>compassionate to assist or affirm delusional people in their delusion. Again, this is not compassion but cowardice. </a:t>
            </a:r>
          </a:p>
          <a:p>
            <a:r>
              <a:rPr lang="en-US" sz="2400" dirty="0"/>
              <a:t>	PCA </a:t>
            </a:r>
            <a:r>
              <a:rPr lang="en-US" sz="2400" dirty="0" smtClean="0"/>
              <a:t> pastor Harry </a:t>
            </a:r>
            <a:r>
              <a:rPr lang="en-US" sz="2400" dirty="0"/>
              <a:t>Reeder pictures Adam and Eve in their fearful misery and shame trying to sew together fig leaves, trying to hide the dishonorable disgrace of their sin before a holy God. </a:t>
            </a:r>
            <a:endParaRPr lang="en-US" sz="2400" dirty="0" smtClean="0"/>
          </a:p>
          <a:p>
            <a:r>
              <a:rPr lang="en-US" sz="2400" dirty="0"/>
              <a:t>	</a:t>
            </a:r>
            <a:r>
              <a:rPr lang="en-US" sz="2400" dirty="0" smtClean="0"/>
              <a:t>But </a:t>
            </a:r>
            <a:r>
              <a:rPr lang="en-US" sz="2400" dirty="0"/>
              <a:t>then he points to people taking long showers trying to wash away the stain of their sin, or people trying to hide under the covers they have thrown over their heads because they know the reality of their degradation and shame in sin. </a:t>
            </a:r>
          </a:p>
        </p:txBody>
      </p:sp>
    </p:spTree>
    <p:extLst>
      <p:ext uri="{BB962C8B-B14F-4D97-AF65-F5344CB8AC3E}">
        <p14:creationId xmlns:p14="http://schemas.microsoft.com/office/powerpoint/2010/main" val="54303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dirty="0"/>
              <a:t>GOD’S DESIGN FOR MEN AND WOMEN</a:t>
            </a:r>
          </a:p>
          <a:p>
            <a:r>
              <a:rPr lang="en-US" sz="2400" dirty="0"/>
              <a:t> </a:t>
            </a:r>
          </a:p>
          <a:p>
            <a:r>
              <a:rPr lang="en-US" sz="2400" dirty="0"/>
              <a:t>	Doesn’t your heart just ache for those who are in present misery because of this moral and spiritual confusion, and who are only going to pass into eternal misery as those who have offended the holy majesty of their Creator? </a:t>
            </a:r>
          </a:p>
          <a:p>
            <a:endParaRPr lang="en-US" sz="2400" dirty="0"/>
          </a:p>
        </p:txBody>
      </p:sp>
    </p:spTree>
    <p:extLst>
      <p:ext uri="{BB962C8B-B14F-4D97-AF65-F5344CB8AC3E}">
        <p14:creationId xmlns:p14="http://schemas.microsoft.com/office/powerpoint/2010/main" val="39801896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GOD’S DESIGN FOR MEN AND WOMEN</a:t>
            </a:r>
          </a:p>
          <a:p>
            <a:r>
              <a:rPr lang="en-US" sz="2400" dirty="0"/>
              <a:t> </a:t>
            </a:r>
          </a:p>
          <a:p>
            <a:r>
              <a:rPr lang="en-US" sz="2400" dirty="0"/>
              <a:t>	The most compassionate thing we can do is to remain steadfast and true to God’s holy law, to his stunning wisdom in creation, and holding out the hope of </a:t>
            </a:r>
            <a:r>
              <a:rPr lang="en-US" sz="2400" dirty="0" smtClean="0"/>
              <a:t>a Savior </a:t>
            </a:r>
            <a:r>
              <a:rPr lang="en-US" sz="2400" dirty="0"/>
              <a:t>whose blood shed on the cross truly can wash away our shame and the real guilt that lies behind it. </a:t>
            </a:r>
            <a:endParaRPr lang="en-US" sz="2400" dirty="0" smtClean="0"/>
          </a:p>
          <a:p>
            <a:r>
              <a:rPr lang="en-US" sz="2400" dirty="0"/>
              <a:t>	</a:t>
            </a:r>
            <a:r>
              <a:rPr lang="en-US" sz="2400" dirty="0" smtClean="0"/>
              <a:t>We </a:t>
            </a:r>
            <a:r>
              <a:rPr lang="en-US" sz="2400" dirty="0"/>
              <a:t>must not approach those who have trapped themselves </a:t>
            </a:r>
            <a:r>
              <a:rPr lang="en-US" sz="2400" dirty="0" smtClean="0"/>
              <a:t>in </a:t>
            </a:r>
            <a:r>
              <a:rPr lang="en-US" sz="2400" dirty="0"/>
              <a:t>the nonsense of this age with anger but with tears. </a:t>
            </a:r>
            <a:endParaRPr lang="en-US" sz="2400" dirty="0" smtClean="0"/>
          </a:p>
          <a:p>
            <a:r>
              <a:rPr lang="en-US" sz="2400" dirty="0"/>
              <a:t>	</a:t>
            </a:r>
            <a:r>
              <a:rPr lang="en-US" sz="2400" dirty="0" smtClean="0"/>
              <a:t>Jesus </a:t>
            </a:r>
            <a:r>
              <a:rPr lang="en-US" sz="2400" dirty="0"/>
              <a:t>wept as he approached the proud city of Jerusalem where he would be rejected and killed, but which would perish in their stubborn pride and their unwillingness to submit to God</a:t>
            </a:r>
            <a:r>
              <a:rPr lang="en-US" sz="2400" dirty="0" smtClean="0"/>
              <a:t>. </a:t>
            </a:r>
            <a:endParaRPr lang="en-US" sz="2400" dirty="0"/>
          </a:p>
          <a:p>
            <a:r>
              <a:rPr lang="en-US" sz="2400" dirty="0" smtClean="0"/>
              <a:t>	And we, likewise, must be weeping and praying and living and speaking God’s truth to a world that is perishing because they have seemingly gotten what they wanted—and it is a swelling horror that will consume them in the end.</a:t>
            </a:r>
            <a:endParaRPr lang="en-US" sz="2400" dirty="0"/>
          </a:p>
        </p:txBody>
      </p:sp>
    </p:spTree>
    <p:extLst>
      <p:ext uri="{BB962C8B-B14F-4D97-AF65-F5344CB8AC3E}">
        <p14:creationId xmlns:p14="http://schemas.microsoft.com/office/powerpoint/2010/main" val="349106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078313"/>
          </a:xfrm>
          <a:prstGeom prst="rect">
            <a:avLst/>
          </a:prstGeom>
          <a:noFill/>
        </p:spPr>
        <p:txBody>
          <a:bodyPr wrap="square" rtlCol="0">
            <a:spAutoFit/>
          </a:bodyPr>
          <a:lstStyle/>
          <a:p>
            <a:r>
              <a:rPr lang="en-US" sz="3600" dirty="0" smtClean="0"/>
              <a:t>QUESTIONS?</a:t>
            </a:r>
          </a:p>
          <a:p>
            <a:endParaRPr lang="en-US" sz="3600" dirty="0" smtClean="0"/>
          </a:p>
          <a:p>
            <a:r>
              <a:rPr lang="en-US" sz="3600" dirty="0" smtClean="0"/>
              <a:t>“MALE AND FEMALE HE CREATED THEM”</a:t>
            </a:r>
          </a:p>
          <a:p>
            <a:endParaRPr lang="en-US" sz="3600" dirty="0"/>
          </a:p>
          <a:p>
            <a:r>
              <a:rPr lang="en-US" sz="3600" dirty="0" smtClean="0"/>
              <a:t>	June 7:  “God’s Design for Men and Women”</a:t>
            </a:r>
          </a:p>
          <a:p>
            <a:r>
              <a:rPr lang="en-US" sz="3600" dirty="0"/>
              <a:t>	</a:t>
            </a:r>
            <a:endParaRPr lang="en-US" sz="3600" dirty="0" smtClean="0"/>
          </a:p>
          <a:p>
            <a:r>
              <a:rPr lang="en-US" sz="3600" dirty="0"/>
              <a:t>	</a:t>
            </a:r>
            <a:r>
              <a:rPr lang="en-US" sz="3600" dirty="0" smtClean="0"/>
              <a:t>June 14: “Male and Female in Marriage”</a:t>
            </a:r>
          </a:p>
          <a:p>
            <a:endParaRPr lang="en-US" sz="3600" dirty="0"/>
          </a:p>
          <a:p>
            <a:r>
              <a:rPr lang="en-US" sz="3600" dirty="0" smtClean="0"/>
              <a:t>	June 28: Male and Female in the Church”</a:t>
            </a:r>
            <a:endParaRPr lang="en-US" sz="3600" dirty="0"/>
          </a:p>
        </p:txBody>
      </p:sp>
    </p:spTree>
    <p:extLst>
      <p:ext uri="{BB962C8B-B14F-4D97-AF65-F5344CB8AC3E}">
        <p14:creationId xmlns:p14="http://schemas.microsoft.com/office/powerpoint/2010/main" val="1375615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INTRODUCTION</a:t>
            </a:r>
            <a:endParaRPr lang="en-US" sz="2400" dirty="0"/>
          </a:p>
          <a:p>
            <a:r>
              <a:rPr lang="en-US" sz="2400" dirty="0"/>
              <a:t> </a:t>
            </a:r>
          </a:p>
          <a:p>
            <a:r>
              <a:rPr lang="en-US" sz="2400" dirty="0"/>
              <a:t>	</a:t>
            </a:r>
            <a:r>
              <a:rPr lang="en-US" sz="2400" dirty="0" smtClean="0"/>
              <a:t>3. </a:t>
            </a:r>
            <a:r>
              <a:rPr lang="en-US" sz="2400" dirty="0"/>
              <a:t>A third, very recent (April </a:t>
            </a:r>
            <a:r>
              <a:rPr lang="en-US" sz="2400" dirty="0" smtClean="0"/>
              <a:t>11, 2022) </a:t>
            </a:r>
            <a:r>
              <a:rPr lang="en-US" sz="2400" dirty="0"/>
              <a:t>bit of information came in the form of an honest article by Derek Thompson in </a:t>
            </a:r>
            <a:r>
              <a:rPr lang="en-US" sz="2400" i="1" dirty="0"/>
              <a:t>The Atlantic </a:t>
            </a:r>
            <a:r>
              <a:rPr lang="en-US" sz="2400" dirty="0"/>
              <a:t>(not a Christian or conservative </a:t>
            </a:r>
            <a:r>
              <a:rPr lang="en-US" sz="2400" dirty="0" smtClean="0"/>
              <a:t>publication). </a:t>
            </a:r>
          </a:p>
          <a:p>
            <a:r>
              <a:rPr lang="en-US" sz="2400" dirty="0"/>
              <a:t>	</a:t>
            </a:r>
            <a:r>
              <a:rPr lang="en-US" sz="2400" dirty="0" smtClean="0"/>
              <a:t>“</a:t>
            </a:r>
            <a:r>
              <a:rPr lang="en-US" sz="2400" dirty="0"/>
              <a:t>The United States is experiencing an extreme teenage mental-health crisis. From 2009 to 2021, the share of American high-school students who say they feel “persistent feelings of sadness or hopelessness” rose from 26 percent to 44 percent, according to a new CDC study. This is the highest level of teenage sadness ever recorded.”</a:t>
            </a:r>
          </a:p>
        </p:txBody>
      </p:sp>
    </p:spTree>
    <p:extLst>
      <p:ext uri="{BB962C8B-B14F-4D97-AF65-F5344CB8AC3E}">
        <p14:creationId xmlns:p14="http://schemas.microsoft.com/office/powerpoint/2010/main" val="23689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94589</TotalTime>
  <Words>275</Words>
  <Application>Microsoft Office PowerPoint</Application>
  <PresentationFormat>Widescreen</PresentationFormat>
  <Paragraphs>459</Paragraphs>
  <Slides>84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Arial</vt:lpstr>
      <vt:lpstr>Calibri</vt:lpstr>
      <vt:lpstr>Calibri Light</vt:lpstr>
      <vt:lpstr>Celestial</vt:lpstr>
      <vt:lpstr>PowerPoint Presentation</vt:lpstr>
      <vt:lpstr>“Male and Female He Created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Brian Janssen</cp:lastModifiedBy>
  <cp:revision>247</cp:revision>
  <dcterms:created xsi:type="dcterms:W3CDTF">2018-08-21T20:59:56Z</dcterms:created>
  <dcterms:modified xsi:type="dcterms:W3CDTF">2022-06-10T00:51:07Z</dcterms:modified>
</cp:coreProperties>
</file>